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4"/>
  </p:notesMasterIdLst>
  <p:sldIdLst>
    <p:sldId id="256" r:id="rId2"/>
    <p:sldId id="335" r:id="rId3"/>
    <p:sldId id="336" r:id="rId4"/>
    <p:sldId id="337" r:id="rId5"/>
    <p:sldId id="338" r:id="rId6"/>
    <p:sldId id="257" r:id="rId7"/>
    <p:sldId id="263" r:id="rId8"/>
    <p:sldId id="264" r:id="rId9"/>
    <p:sldId id="266" r:id="rId10"/>
    <p:sldId id="332" r:id="rId11"/>
    <p:sldId id="333" r:id="rId12"/>
    <p:sldId id="268" r:id="rId13"/>
    <p:sldId id="270" r:id="rId14"/>
    <p:sldId id="315" r:id="rId15"/>
    <p:sldId id="271" r:id="rId16"/>
    <p:sldId id="316" r:id="rId17"/>
    <p:sldId id="345" r:id="rId18"/>
    <p:sldId id="318" r:id="rId19"/>
    <p:sldId id="272" r:id="rId20"/>
    <p:sldId id="278" r:id="rId21"/>
    <p:sldId id="273" r:id="rId22"/>
    <p:sldId id="291" r:id="rId23"/>
    <p:sldId id="292" r:id="rId24"/>
    <p:sldId id="320" r:id="rId25"/>
    <p:sldId id="321" r:id="rId26"/>
    <p:sldId id="274" r:id="rId27"/>
    <p:sldId id="322" r:id="rId28"/>
    <p:sldId id="276" r:id="rId29"/>
    <p:sldId id="323" r:id="rId30"/>
    <p:sldId id="277" r:id="rId31"/>
    <p:sldId id="324" r:id="rId32"/>
    <p:sldId id="329" r:id="rId33"/>
    <p:sldId id="293" r:id="rId34"/>
    <p:sldId id="286" r:id="rId35"/>
    <p:sldId id="294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4" r:id="rId44"/>
    <p:sldId id="305" r:id="rId45"/>
    <p:sldId id="346" r:id="rId46"/>
    <p:sldId id="347" r:id="rId47"/>
    <p:sldId id="331" r:id="rId48"/>
    <p:sldId id="306" r:id="rId49"/>
    <p:sldId id="307" r:id="rId50"/>
    <p:sldId id="309" r:id="rId51"/>
    <p:sldId id="326" r:id="rId52"/>
    <p:sldId id="310" r:id="rId53"/>
    <p:sldId id="311" r:id="rId54"/>
    <p:sldId id="312" r:id="rId55"/>
    <p:sldId id="314" r:id="rId56"/>
    <p:sldId id="328" r:id="rId57"/>
    <p:sldId id="339" r:id="rId58"/>
    <p:sldId id="340" r:id="rId59"/>
    <p:sldId id="341" r:id="rId60"/>
    <p:sldId id="342" r:id="rId61"/>
    <p:sldId id="343" r:id="rId62"/>
    <p:sldId id="34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CF195-1BC9-449C-87DC-7795D4815A6D}" type="datetimeFigureOut">
              <a:rPr lang="en-IN" smtClean="0"/>
              <a:pPr/>
              <a:t>20-01-2016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573D3-3C2F-46B5-9BCB-987EA98BCBB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573D3-3C2F-46B5-9BCB-987EA98BCBB0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CE47B-85CC-4278-86F2-8E75E03E687C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573D3-3C2F-46B5-9BCB-987EA98BCBB0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2EB09-395D-4BCD-89E8-2F372F0F6F88}" type="slidenum">
              <a:rPr lang="en-US">
                <a:latin typeface="Arial" pitchFamily="34" charset="0"/>
              </a:rPr>
              <a:pPr/>
              <a:t>47</a:t>
            </a:fld>
            <a:endParaRPr lang="en-US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BE1F2-164E-4283-B630-7C34FC82B52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BC5A-DD3D-454D-A227-D89B4E322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OF INTERATRIAL AND INTERVENTRICULAR </a:t>
            </a:r>
            <a:r>
              <a:rPr lang="en-US" dirty="0" smtClean="0"/>
              <a:t>SEPTUM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/>
              <a:t> </a:t>
            </a:r>
            <a:r>
              <a:rPr lang="en-US" sz="1400" b="0" dirty="0" err="1" smtClean="0"/>
              <a:t>himanshu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gupta</a:t>
            </a:r>
            <a:endParaRPr lang="en-IN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u="sng" dirty="0" smtClean="0">
                <a:solidFill>
                  <a:srgbClr val="00B0F0"/>
                </a:solidFill>
              </a:rPr>
              <a:t>Molecular regulation of </a:t>
            </a:r>
            <a:r>
              <a:rPr lang="en-US" sz="3800" u="sng" dirty="0" err="1" smtClean="0">
                <a:solidFill>
                  <a:srgbClr val="00B0F0"/>
                </a:solidFill>
              </a:rPr>
              <a:t>septal</a:t>
            </a:r>
            <a:r>
              <a:rPr lang="en-US" sz="3800" u="sng" dirty="0" smtClean="0">
                <a:solidFill>
                  <a:srgbClr val="00B0F0"/>
                </a:solidFill>
              </a:rPr>
              <a:t> development</a:t>
            </a:r>
            <a:endParaRPr lang="en-IN" sz="3800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i="1" dirty="0" smtClean="0">
                <a:latin typeface="Calibri" pitchFamily="34" charset="0"/>
              </a:rPr>
              <a:t>NKX2.5.-</a:t>
            </a:r>
            <a:r>
              <a:rPr lang="en-IN" sz="2800" dirty="0" smtClean="0">
                <a:latin typeface="Calibri" pitchFamily="34" charset="0"/>
              </a:rPr>
              <a:t>the master gene for heart development</a:t>
            </a:r>
            <a:endParaRPr lang="en-IN" sz="2800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</a:rPr>
              <a:t>BMPs 2 and 4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</a:rPr>
              <a:t>WNT protein inhibitors-CRESCENT and CERBERUS</a:t>
            </a:r>
            <a:endParaRPr lang="en-IN" sz="2800" i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800" i="1" dirty="0" smtClean="0">
                <a:latin typeface="Calibri" pitchFamily="34" charset="0"/>
              </a:rPr>
              <a:t>FGF8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</a:rPr>
              <a:t>Retinoic acid</a:t>
            </a:r>
          </a:p>
          <a:p>
            <a:pPr>
              <a:lnSpc>
                <a:spcPct val="150000"/>
              </a:lnSpc>
            </a:pPr>
            <a:r>
              <a:rPr lang="en-IN" sz="2800" i="1" dirty="0" smtClean="0">
                <a:latin typeface="Calibri" pitchFamily="34" charset="0"/>
              </a:rPr>
              <a:t>TBX5- DNA- binding motif known as the T-box. </a:t>
            </a:r>
            <a:r>
              <a:rPr lang="en-IN" sz="2800" dirty="0" smtClean="0">
                <a:latin typeface="Calibri" pitchFamily="34" charset="0"/>
              </a:rPr>
              <a:t>Expressed later than NKX2.5, it plays an important role in </a:t>
            </a:r>
            <a:r>
              <a:rPr lang="en-IN" sz="2800" dirty="0" err="1" smtClean="0">
                <a:latin typeface="Calibri" pitchFamily="34" charset="0"/>
              </a:rPr>
              <a:t>septation</a:t>
            </a:r>
            <a:r>
              <a:rPr lang="en-IN" sz="2800" dirty="0" smtClean="0">
                <a:latin typeface="Calibri" pitchFamily="34" charset="0"/>
              </a:rPr>
              <a:t>.</a:t>
            </a:r>
            <a:endParaRPr lang="en-I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24400" cy="13652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u="sng" dirty="0" smtClean="0">
                <a:solidFill>
                  <a:srgbClr val="00B0F0"/>
                </a:solidFill>
                <a:latin typeface="Calibri" pitchFamily="34" charset="0"/>
              </a:rPr>
              <a:t>Partitioning of the   primitive Heart</a:t>
            </a:r>
            <a:r>
              <a:rPr lang="en-US" sz="36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47244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Division of A-V canal , primitive atrium  &amp; primitive ventricle begins at the middle or end of 4</a:t>
            </a:r>
            <a:r>
              <a:rPr lang="en-US" sz="2200" baseline="30000" dirty="0" smtClean="0">
                <a:latin typeface="Calibri" pitchFamily="34" charset="0"/>
              </a:rPr>
              <a:t>th</a:t>
            </a:r>
            <a:r>
              <a:rPr lang="en-US" sz="2200" dirty="0" smtClean="0">
                <a:latin typeface="Calibri" pitchFamily="34" charset="0"/>
              </a:rPr>
              <a:t> week and completed by the end of 5</a:t>
            </a:r>
            <a:r>
              <a:rPr lang="en-US" sz="2200" baseline="30000" dirty="0" smtClean="0">
                <a:latin typeface="Calibri" pitchFamily="34" charset="0"/>
              </a:rPr>
              <a:t>th</a:t>
            </a:r>
            <a:r>
              <a:rPr lang="en-US" sz="2200" dirty="0" smtClean="0">
                <a:latin typeface="Calibri" pitchFamily="34" charset="0"/>
              </a:rPr>
              <a:t> week.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These processes occur concurrently. 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At the end of 4</a:t>
            </a:r>
            <a:r>
              <a:rPr lang="en-US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week, 2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endocardial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cushions on dorsal &amp; ventral walls of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atrioventricular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canal , develop from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mesenchymal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cells of cardiac jelly.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6" name="Picture 4" descr="6A3E5E10"/>
          <p:cNvPicPr>
            <a:picLocks noChangeAspect="1" noChangeArrowheads="1"/>
          </p:cNvPicPr>
          <p:nvPr/>
        </p:nvPicPr>
        <p:blipFill>
          <a:blip r:embed="rId2" cstate="print"/>
          <a:srcRect l="11765" t="11418" r="35295" b="7939"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6A3E5E10"/>
          <p:cNvPicPr>
            <a:picLocks noChangeAspect="1" noChangeArrowheads="1"/>
          </p:cNvPicPr>
          <p:nvPr/>
        </p:nvPicPr>
        <p:blipFill>
          <a:blip r:embed="rId2" cstate="print"/>
          <a:srcRect l="11765" t="11418" r="35295" b="7939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419600" y="772954"/>
            <a:ext cx="4724400" cy="5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During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5</a:t>
            </a:r>
            <a:r>
              <a:rPr lang="en-US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week,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the AV-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endocardial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cushions meet and unite in the 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mid 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line to form a septum  and divide the common A-V canal into right &amp; left A-V canals.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Endocardial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cushions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also form  the AV- valves + membranous septa of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interventricular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septum.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200" b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Note 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 D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coronal 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section ,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begining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of development of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interatrial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&amp;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intervent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septa.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IN" u="sng" dirty="0" smtClean="0">
                <a:solidFill>
                  <a:srgbClr val="00B0F0"/>
                </a:solidFill>
              </a:rPr>
              <a:t>Formation of the </a:t>
            </a:r>
            <a:r>
              <a:rPr lang="en-IN" u="sng" dirty="0" err="1" smtClean="0">
                <a:solidFill>
                  <a:srgbClr val="00B0F0"/>
                </a:solidFill>
              </a:rPr>
              <a:t>Interatrial</a:t>
            </a:r>
            <a:r>
              <a:rPr lang="en-IN" u="sng" dirty="0" smtClean="0">
                <a:solidFill>
                  <a:srgbClr val="00B0F0"/>
                </a:solidFill>
              </a:rPr>
              <a:t> septum.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IN" dirty="0" smtClean="0">
                <a:latin typeface="Calibri" pitchFamily="34" charset="0"/>
              </a:rPr>
              <a:t>The septum is developed from three sources:</a:t>
            </a:r>
          </a:p>
          <a:p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1. Septum </a:t>
            </a:r>
            <a:r>
              <a:rPr lang="en-IN" dirty="0" err="1" smtClean="0">
                <a:latin typeface="Calibri" pitchFamily="34" charset="0"/>
              </a:rPr>
              <a:t>primum</a:t>
            </a:r>
            <a:endParaRPr lang="en-IN" dirty="0" smtClean="0">
              <a:latin typeface="Calibri" pitchFamily="34" charset="0"/>
            </a:endParaRPr>
          </a:p>
          <a:p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2. Septum </a:t>
            </a:r>
            <a:r>
              <a:rPr lang="en-IN" dirty="0" err="1" smtClean="0">
                <a:latin typeface="Calibri" pitchFamily="34" charset="0"/>
              </a:rPr>
              <a:t>intermedium</a:t>
            </a:r>
            <a:endParaRPr lang="en-IN" dirty="0" smtClean="0">
              <a:latin typeface="Calibri" pitchFamily="34" charset="0"/>
            </a:endParaRPr>
          </a:p>
          <a:p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3. Septum </a:t>
            </a:r>
            <a:r>
              <a:rPr lang="en-IN" dirty="0" err="1" smtClean="0">
                <a:latin typeface="Calibri" pitchFamily="34" charset="0"/>
              </a:rPr>
              <a:t>secundum</a:t>
            </a:r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124" name="Picture 4" descr="AE2FD6CA"/>
          <p:cNvPicPr>
            <a:picLocks noChangeAspect="1" noChangeArrowheads="1"/>
          </p:cNvPicPr>
          <p:nvPr/>
        </p:nvPicPr>
        <p:blipFill>
          <a:blip r:embed="rId2" cstate="print"/>
          <a:srcRect l="3429" t="11501" b="9514"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67200" y="0"/>
            <a:ext cx="48768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solidFill>
                  <a:srgbClr val="00B0F0"/>
                </a:solidFill>
              </a:rPr>
              <a:t>1-Septum </a:t>
            </a:r>
            <a:r>
              <a:rPr lang="en-US" sz="2400" u="sng" dirty="0" err="1">
                <a:solidFill>
                  <a:srgbClr val="00B0F0"/>
                </a:solidFill>
              </a:rPr>
              <a:t>primum</a:t>
            </a:r>
            <a:r>
              <a:rPr lang="en-US" sz="2400" u="sng" dirty="0">
                <a:solidFill>
                  <a:srgbClr val="00B0F0"/>
                </a:solidFill>
              </a:rPr>
              <a:t>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thin crescent-shaped membrane grows  from the roof of common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atrium.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Calibri" pitchFamily="34" charset="0"/>
              </a:rPr>
              <a:t>The lower margin of the septum is free and concave.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Calibri" pitchFamily="34" charset="0"/>
              </a:rPr>
              <a:t>Anterior and posterior horns of the septum fuse respectively with the ventral and dorsal </a:t>
            </a:r>
            <a:r>
              <a:rPr lang="en-IN" sz="2000" dirty="0" err="1" smtClean="0">
                <a:latin typeface="Calibri" pitchFamily="34" charset="0"/>
              </a:rPr>
              <a:t>endocardial</a:t>
            </a:r>
            <a:r>
              <a:rPr lang="en-IN" sz="2000" dirty="0" smtClean="0">
                <a:latin typeface="Calibri" pitchFamily="34" charset="0"/>
              </a:rPr>
              <a:t> cushions of the primitive </a:t>
            </a:r>
            <a:r>
              <a:rPr lang="en-IN" sz="2000" dirty="0" err="1" smtClean="0">
                <a:latin typeface="Calibri" pitchFamily="34" charset="0"/>
              </a:rPr>
              <a:t>atrioventricular</a:t>
            </a:r>
            <a:r>
              <a:rPr lang="en-IN" sz="2000" dirty="0" smtClean="0">
                <a:latin typeface="Calibri" pitchFamily="34" charset="0"/>
              </a:rPr>
              <a:t> canal.</a:t>
            </a:r>
            <a:r>
              <a:rPr lang="en-US" sz="20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</a:p>
          <a:p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u="sng" dirty="0" smtClean="0">
                <a:solidFill>
                  <a:srgbClr val="00B0F0"/>
                </a:solidFill>
              </a:rPr>
              <a:t>2-</a:t>
            </a:r>
            <a:r>
              <a:rPr lang="en-IN" sz="2400" u="sng" dirty="0" smtClean="0">
                <a:solidFill>
                  <a:srgbClr val="00B0F0"/>
                </a:solidFill>
              </a:rPr>
              <a:t>Septum </a:t>
            </a:r>
            <a:r>
              <a:rPr lang="en-IN" sz="2400" u="sng" dirty="0" err="1" smtClean="0">
                <a:solidFill>
                  <a:srgbClr val="00B0F0"/>
                </a:solidFill>
              </a:rPr>
              <a:t>intermedium</a:t>
            </a:r>
            <a:r>
              <a:rPr lang="en-IN" sz="2000" dirty="0" smtClean="0">
                <a:solidFill>
                  <a:srgbClr val="00B0F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Calibri" pitchFamily="34" charset="0"/>
              </a:rPr>
              <a:t>The ventral and dorsal cushions of the </a:t>
            </a:r>
            <a:r>
              <a:rPr lang="en-IN" sz="2000" dirty="0" err="1" smtClean="0">
                <a:latin typeface="Calibri" pitchFamily="34" charset="0"/>
              </a:rPr>
              <a:t>atrioventricular</a:t>
            </a:r>
            <a:r>
              <a:rPr lang="en-IN" sz="2000" dirty="0" smtClean="0">
                <a:latin typeface="Calibri" pitchFamily="34" charset="0"/>
              </a:rPr>
              <a:t> canal fuse to form a broad </a:t>
            </a:r>
            <a:r>
              <a:rPr lang="en-IN" sz="2000" dirty="0" err="1" smtClean="0">
                <a:latin typeface="Calibri" pitchFamily="34" charset="0"/>
              </a:rPr>
              <a:t>anterioposterior</a:t>
            </a:r>
            <a:r>
              <a:rPr lang="en-IN" sz="2000" dirty="0" smtClean="0">
                <a:latin typeface="Calibri" pitchFamily="34" charset="0"/>
              </a:rPr>
              <a:t> partition, which divide the canal into right and left </a:t>
            </a:r>
            <a:r>
              <a:rPr lang="en-IN" sz="2000" dirty="0" err="1" smtClean="0">
                <a:latin typeface="Calibri" pitchFamily="34" charset="0"/>
              </a:rPr>
              <a:t>atrioventricular</a:t>
            </a:r>
            <a:r>
              <a:rPr lang="en-IN" sz="2000" dirty="0" smtClean="0">
                <a:latin typeface="Calibri" pitchFamily="34" charset="0"/>
              </a:rPr>
              <a:t> orifices.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501650"/>
            <a:ext cx="4648200" cy="6584950"/>
          </a:xfrm>
        </p:spPr>
        <p:txBody>
          <a:bodyPr>
            <a:normAutofit/>
          </a:bodyPr>
          <a:lstStyle/>
          <a:p>
            <a:r>
              <a:rPr lang="en-IN" sz="2200" dirty="0" smtClean="0">
                <a:latin typeface="Calibri" pitchFamily="34" charset="0"/>
              </a:rPr>
              <a:t>A foramen known as </a:t>
            </a:r>
            <a:r>
              <a:rPr lang="en-IN" sz="2200" dirty="0" err="1" smtClean="0">
                <a:latin typeface="Calibri" pitchFamily="34" charset="0"/>
              </a:rPr>
              <a:t>ostium</a:t>
            </a:r>
            <a:r>
              <a:rPr lang="en-IN" sz="2200" dirty="0" smtClean="0">
                <a:latin typeface="Calibri" pitchFamily="34" charset="0"/>
              </a:rPr>
              <a:t> </a:t>
            </a:r>
            <a:r>
              <a:rPr lang="en-IN" sz="2200" dirty="0" err="1" smtClean="0">
                <a:latin typeface="Calibri" pitchFamily="34" charset="0"/>
              </a:rPr>
              <a:t>primum</a:t>
            </a:r>
            <a:r>
              <a:rPr lang="en-IN" sz="2200" dirty="0" smtClean="0">
                <a:latin typeface="Calibri" pitchFamily="34" charset="0"/>
              </a:rPr>
              <a:t> is formed between the upper surface of septum </a:t>
            </a:r>
            <a:r>
              <a:rPr lang="en-IN" sz="2200" dirty="0" err="1" smtClean="0">
                <a:latin typeface="Calibri" pitchFamily="34" charset="0"/>
              </a:rPr>
              <a:t>intermedium</a:t>
            </a:r>
            <a:r>
              <a:rPr lang="en-IN" sz="2200" dirty="0" smtClean="0">
                <a:latin typeface="Calibri" pitchFamily="34" charset="0"/>
              </a:rPr>
              <a:t> and lower border of septum </a:t>
            </a:r>
            <a:r>
              <a:rPr lang="en-IN" sz="2200" dirty="0" err="1" smtClean="0">
                <a:latin typeface="Calibri" pitchFamily="34" charset="0"/>
              </a:rPr>
              <a:t>primum</a:t>
            </a:r>
            <a:r>
              <a:rPr lang="en-IN" sz="2200" dirty="0" smtClean="0">
                <a:latin typeface="Calibri" pitchFamily="34" charset="0"/>
              </a:rPr>
              <a:t>. </a:t>
            </a:r>
          </a:p>
          <a:p>
            <a:endParaRPr lang="en-IN" sz="2200" dirty="0" smtClean="0">
              <a:latin typeface="Calibri" pitchFamily="34" charset="0"/>
            </a:endParaRPr>
          </a:p>
          <a:p>
            <a:r>
              <a:rPr lang="en-IN" sz="2200" dirty="0" smtClean="0">
                <a:latin typeface="Calibri" pitchFamily="34" charset="0"/>
              </a:rPr>
              <a:t>Later, </a:t>
            </a:r>
            <a:r>
              <a:rPr lang="en-IN" sz="2200" dirty="0" err="1" smtClean="0">
                <a:latin typeface="Calibri" pitchFamily="34" charset="0"/>
              </a:rPr>
              <a:t>ostium</a:t>
            </a:r>
            <a:r>
              <a:rPr lang="en-IN" sz="2200" dirty="0" smtClean="0">
                <a:latin typeface="Calibri" pitchFamily="34" charset="0"/>
              </a:rPr>
              <a:t> </a:t>
            </a:r>
            <a:r>
              <a:rPr lang="en-IN" sz="2200" dirty="0" err="1" smtClean="0">
                <a:latin typeface="Calibri" pitchFamily="34" charset="0"/>
              </a:rPr>
              <a:t>primum</a:t>
            </a:r>
            <a:r>
              <a:rPr lang="en-IN" sz="2200" dirty="0" smtClean="0">
                <a:latin typeface="Calibri" pitchFamily="34" charset="0"/>
              </a:rPr>
              <a:t> is closed by the fusion of two septa. </a:t>
            </a:r>
          </a:p>
          <a:p>
            <a:endParaRPr lang="en-IN" sz="2200" dirty="0" smtClean="0">
              <a:latin typeface="Calibri" pitchFamily="34" charset="0"/>
            </a:endParaRPr>
          </a:p>
          <a:p>
            <a:r>
              <a:rPr lang="en-IN" sz="2200" dirty="0" smtClean="0">
                <a:latin typeface="Calibri" pitchFamily="34" charset="0"/>
              </a:rPr>
              <a:t>Associated with the closure of </a:t>
            </a:r>
            <a:r>
              <a:rPr lang="en-IN" sz="2200" dirty="0" err="1" smtClean="0">
                <a:latin typeface="Calibri" pitchFamily="34" charset="0"/>
              </a:rPr>
              <a:t>ostium</a:t>
            </a:r>
            <a:r>
              <a:rPr lang="en-IN" sz="2200" dirty="0" smtClean="0">
                <a:latin typeface="Calibri" pitchFamily="34" charset="0"/>
              </a:rPr>
              <a:t> </a:t>
            </a:r>
            <a:r>
              <a:rPr lang="en-IN" sz="2200" dirty="0" err="1" smtClean="0">
                <a:latin typeface="Calibri" pitchFamily="34" charset="0"/>
              </a:rPr>
              <a:t>primum</a:t>
            </a:r>
            <a:r>
              <a:rPr lang="en-IN" sz="2200" dirty="0" smtClean="0">
                <a:latin typeface="Calibri" pitchFamily="34" charset="0"/>
              </a:rPr>
              <a:t>, the upper and dorsal part of septum disintegrates forming a foramen known as </a:t>
            </a:r>
            <a:r>
              <a:rPr lang="en-IN" sz="2200" dirty="0" err="1" smtClean="0">
                <a:latin typeface="Calibri" pitchFamily="34" charset="0"/>
              </a:rPr>
              <a:t>ostium</a:t>
            </a:r>
            <a:r>
              <a:rPr lang="en-IN" sz="2200" dirty="0" smtClean="0">
                <a:latin typeface="Calibri" pitchFamily="34" charset="0"/>
              </a:rPr>
              <a:t> </a:t>
            </a:r>
            <a:r>
              <a:rPr lang="en-IN" sz="2200" dirty="0" err="1" smtClean="0">
                <a:latin typeface="Calibri" pitchFamily="34" charset="0"/>
              </a:rPr>
              <a:t>secundum</a:t>
            </a:r>
            <a:r>
              <a:rPr lang="en-IN" sz="2200" dirty="0" smtClean="0">
                <a:latin typeface="Calibri" pitchFamily="34" charset="0"/>
              </a:rPr>
              <a:t>.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en-IN" sz="2400" dirty="0"/>
          </a:p>
        </p:txBody>
      </p:sp>
      <p:pic>
        <p:nvPicPr>
          <p:cNvPr id="5" name="Picture 4" descr="AE2FD6CA"/>
          <p:cNvPicPr>
            <a:picLocks noChangeAspect="1" noChangeArrowheads="1"/>
          </p:cNvPicPr>
          <p:nvPr/>
        </p:nvPicPr>
        <p:blipFill>
          <a:blip r:embed="rId2" cstate="print"/>
          <a:srcRect l="3429" t="11501" b="9514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50" descr="238A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38B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8" name="Picture 4" descr="510EC968"/>
          <p:cNvPicPr>
            <a:picLocks noChangeAspect="1" noChangeArrowheads="1"/>
          </p:cNvPicPr>
          <p:nvPr/>
        </p:nvPicPr>
        <p:blipFill>
          <a:blip r:embed="rId3" cstate="print"/>
          <a:srcRect l="17250" t="9895" r="6566" b="10909"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76800" y="-69949"/>
            <a:ext cx="42672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B0F0"/>
                </a:solidFill>
              </a:rPr>
              <a:t>3</a:t>
            </a:r>
            <a:r>
              <a:rPr lang="en-US" sz="2400" u="sng" dirty="0" smtClean="0">
                <a:solidFill>
                  <a:srgbClr val="00B0F0"/>
                </a:solidFill>
              </a:rPr>
              <a:t>-Septum </a:t>
            </a:r>
            <a:r>
              <a:rPr lang="en-US" sz="2400" u="sng" dirty="0" err="1" smtClean="0">
                <a:solidFill>
                  <a:srgbClr val="00B0F0"/>
                </a:solidFill>
              </a:rPr>
              <a:t>secundum</a:t>
            </a:r>
            <a:r>
              <a:rPr lang="en-US" sz="2000" u="sng" dirty="0">
                <a:solidFill>
                  <a:srgbClr val="00B0F0"/>
                </a:solidFill>
              </a:rPr>
              <a:t>-</a:t>
            </a:r>
            <a:r>
              <a:rPr lang="en-IN" sz="2000" dirty="0" smtClean="0">
                <a:solidFill>
                  <a:srgbClr val="00B0F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Calibri" pitchFamily="34" charset="0"/>
              </a:rPr>
              <a:t>It arises on the right side of septum </a:t>
            </a:r>
            <a:r>
              <a:rPr lang="en-IN" sz="2000" dirty="0" err="1" smtClean="0">
                <a:latin typeface="Calibri" pitchFamily="34" charset="0"/>
              </a:rPr>
              <a:t>primum</a:t>
            </a:r>
            <a:r>
              <a:rPr lang="en-IN" sz="2000" dirty="0" smtClean="0">
                <a:latin typeface="Calibri" pitchFamily="34" charset="0"/>
              </a:rPr>
              <a:t> from the space of the right atrium which is interval between septum </a:t>
            </a:r>
            <a:r>
              <a:rPr lang="en-IN" sz="2000" dirty="0" err="1" smtClean="0">
                <a:latin typeface="Calibri" pitchFamily="34" charset="0"/>
              </a:rPr>
              <a:t>primum</a:t>
            </a:r>
            <a:r>
              <a:rPr lang="en-IN" sz="2000" dirty="0" smtClean="0">
                <a:latin typeface="Calibri" pitchFamily="34" charset="0"/>
              </a:rPr>
              <a:t> and septum </a:t>
            </a:r>
            <a:r>
              <a:rPr lang="en-IN" sz="2000" dirty="0" err="1" smtClean="0">
                <a:latin typeface="Calibri" pitchFamily="34" charset="0"/>
              </a:rPr>
              <a:t>spurium</a:t>
            </a:r>
            <a:r>
              <a:rPr lang="en-IN" sz="2000" dirty="0" smtClean="0">
                <a:latin typeface="Calibri" pitchFamily="34" charset="0"/>
              </a:rPr>
              <a:t>.</a:t>
            </a:r>
          </a:p>
          <a:p>
            <a:endParaRPr lang="en-IN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Calibri" pitchFamily="34" charset="0"/>
              </a:rPr>
              <a:t>The septum </a:t>
            </a:r>
            <a:r>
              <a:rPr lang="en-IN" sz="2000" dirty="0" err="1" smtClean="0">
                <a:latin typeface="Calibri" pitchFamily="34" charset="0"/>
              </a:rPr>
              <a:t>secundum</a:t>
            </a:r>
            <a:r>
              <a:rPr lang="en-IN" sz="2000" dirty="0" smtClean="0">
                <a:latin typeface="Calibri" pitchFamily="34" charset="0"/>
              </a:rPr>
              <a:t> incorporates the whole of left venous valve and extends vertically downwards. 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Calibri" pitchFamily="34" charset="0"/>
              </a:rPr>
              <a:t>The lower margin grows sufficiently to overlap the upper margin of the septum </a:t>
            </a:r>
            <a:r>
              <a:rPr lang="en-IN" sz="2000" dirty="0" err="1" smtClean="0">
                <a:latin typeface="Calibri" pitchFamily="34" charset="0"/>
              </a:rPr>
              <a:t>primum</a:t>
            </a:r>
            <a:r>
              <a:rPr lang="en-IN" sz="2000" dirty="0" smtClean="0"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Calibri" pitchFamily="34" charset="0"/>
              </a:rPr>
              <a:t>The </a:t>
            </a:r>
            <a:r>
              <a:rPr lang="en-IN" sz="2000" dirty="0" err="1" smtClean="0">
                <a:latin typeface="Calibri" pitchFamily="34" charset="0"/>
              </a:rPr>
              <a:t>valvular</a:t>
            </a:r>
            <a:r>
              <a:rPr lang="en-IN" sz="2000" dirty="0" smtClean="0">
                <a:latin typeface="Calibri" pitchFamily="34" charset="0"/>
              </a:rPr>
              <a:t> opening formed between the lower margin of the septum </a:t>
            </a:r>
            <a:r>
              <a:rPr lang="en-IN" sz="2000" dirty="0" err="1" smtClean="0">
                <a:latin typeface="Calibri" pitchFamily="34" charset="0"/>
              </a:rPr>
              <a:t>secundum</a:t>
            </a:r>
            <a:r>
              <a:rPr lang="en-IN" sz="2000" dirty="0" smtClean="0">
                <a:latin typeface="Calibri" pitchFamily="34" charset="0"/>
              </a:rPr>
              <a:t> and upper margin of the septum </a:t>
            </a:r>
            <a:r>
              <a:rPr lang="en-IN" sz="2000" dirty="0" err="1" smtClean="0">
                <a:latin typeface="Calibri" pitchFamily="34" charset="0"/>
              </a:rPr>
              <a:t>primum</a:t>
            </a:r>
            <a:r>
              <a:rPr lang="en-IN" sz="2000" dirty="0" smtClean="0">
                <a:latin typeface="Calibri" pitchFamily="34" charset="0"/>
              </a:rPr>
              <a:t> is called foramen </a:t>
            </a:r>
            <a:r>
              <a:rPr lang="en-IN" sz="2000" dirty="0" err="1" smtClean="0">
                <a:latin typeface="Calibri" pitchFamily="34" charset="0"/>
              </a:rPr>
              <a:t>ovale</a:t>
            </a:r>
            <a:r>
              <a:rPr lang="en-IN" sz="20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IN" u="sng" dirty="0" smtClean="0">
                <a:solidFill>
                  <a:srgbClr val="00B0F0"/>
                </a:solidFill>
              </a:rPr>
              <a:t>Introduction to development of</a:t>
            </a:r>
            <a:br>
              <a:rPr lang="en-IN" u="sng" dirty="0" smtClean="0">
                <a:solidFill>
                  <a:srgbClr val="00B0F0"/>
                </a:solidFill>
              </a:rPr>
            </a:br>
            <a:r>
              <a:rPr lang="en-IN" u="sng" dirty="0" smtClean="0">
                <a:solidFill>
                  <a:srgbClr val="00B0F0"/>
                </a:solidFill>
              </a:rPr>
              <a:t>the heart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81600" cy="5562600"/>
          </a:xfrm>
        </p:spPr>
        <p:txBody>
          <a:bodyPr>
            <a:normAutofit/>
          </a:bodyPr>
          <a:lstStyle/>
          <a:p>
            <a:r>
              <a:rPr lang="en-IN" sz="2200" dirty="0" smtClean="0">
                <a:latin typeface="Calibri" pitchFamily="34" charset="0"/>
              </a:rPr>
              <a:t>It develops early in the middle of 3rd week , from aggregation of </a:t>
            </a:r>
            <a:r>
              <a:rPr lang="en-IN" sz="2200" dirty="0" err="1" smtClean="0">
                <a:latin typeface="Calibri" pitchFamily="34" charset="0"/>
              </a:rPr>
              <a:t>splanchnic</a:t>
            </a:r>
            <a:r>
              <a:rPr lang="en-IN" sz="2200" dirty="0" smtClean="0">
                <a:latin typeface="Calibri" pitchFamily="34" charset="0"/>
              </a:rPr>
              <a:t>  </a:t>
            </a:r>
            <a:r>
              <a:rPr lang="en-IN" sz="2200" dirty="0" err="1" smtClean="0">
                <a:latin typeface="Calibri" pitchFamily="34" charset="0"/>
              </a:rPr>
              <a:t>mesodermal</a:t>
            </a:r>
            <a:r>
              <a:rPr lang="en-IN" sz="2200" dirty="0" smtClean="0">
                <a:latin typeface="Calibri" pitchFamily="34" charset="0"/>
              </a:rPr>
              <a:t> cells, in </a:t>
            </a:r>
            <a:r>
              <a:rPr lang="en-IN" sz="2200" dirty="0" err="1" smtClean="0">
                <a:latin typeface="Calibri" pitchFamily="34" charset="0"/>
              </a:rPr>
              <a:t>cardiogenic</a:t>
            </a:r>
            <a:r>
              <a:rPr lang="en-IN" sz="2200" dirty="0" smtClean="0">
                <a:latin typeface="Calibri" pitchFamily="34" charset="0"/>
              </a:rPr>
              <a:t> area, ventral to pericardial </a:t>
            </a:r>
            <a:r>
              <a:rPr lang="en-IN" sz="2200" dirty="0" err="1" smtClean="0">
                <a:latin typeface="Calibri" pitchFamily="34" charset="0"/>
              </a:rPr>
              <a:t>coelom</a:t>
            </a:r>
            <a:r>
              <a:rPr lang="en-IN" sz="2200" dirty="0" smtClean="0">
                <a:latin typeface="Calibri" pitchFamily="34" charset="0"/>
              </a:rPr>
              <a:t>, and dorsal to yolk sac</a:t>
            </a:r>
            <a:r>
              <a:rPr lang="en-IN" sz="2400" dirty="0" smtClean="0">
                <a:latin typeface="Calibri" pitchFamily="34" charset="0"/>
              </a:rPr>
              <a:t>.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200" dirty="0" smtClean="0">
                <a:latin typeface="Calibri" pitchFamily="34" charset="0"/>
              </a:rPr>
              <a:t>They form 2 </a:t>
            </a:r>
            <a:r>
              <a:rPr lang="en-IN" sz="2200" dirty="0" err="1" smtClean="0">
                <a:latin typeface="Calibri" pitchFamily="34" charset="0"/>
              </a:rPr>
              <a:t>angioblastic</a:t>
            </a:r>
            <a:r>
              <a:rPr lang="en-IN" sz="2200" dirty="0" smtClean="0">
                <a:latin typeface="Calibri" pitchFamily="34" charset="0"/>
              </a:rPr>
              <a:t> cords that canalize to form 2 </a:t>
            </a:r>
            <a:r>
              <a:rPr lang="en-IN" sz="2200" dirty="0" err="1" smtClean="0">
                <a:latin typeface="Calibri" pitchFamily="34" charset="0"/>
              </a:rPr>
              <a:t>endocardial</a:t>
            </a:r>
            <a:r>
              <a:rPr lang="en-IN" sz="2200" dirty="0" smtClean="0">
                <a:latin typeface="Calibri" pitchFamily="34" charset="0"/>
              </a:rPr>
              <a:t> heart tubes.</a:t>
            </a:r>
            <a:endParaRPr lang="en-IN" sz="22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50" descr="235AB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9FDBBB6"/>
          <p:cNvPicPr>
            <a:picLocks noChangeAspect="1" noChangeArrowheads="1"/>
          </p:cNvPicPr>
          <p:nvPr/>
        </p:nvPicPr>
        <p:blipFill>
          <a:blip r:embed="rId2" cstate="print"/>
          <a:srcRect l="14621" t="7605" r="41515" b="38403"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57600" y="0"/>
            <a:ext cx="5486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u="sng" dirty="0">
                <a:solidFill>
                  <a:srgbClr val="00B0F0"/>
                </a:solidFill>
                <a:latin typeface="Calibri" pitchFamily="34" charset="0"/>
              </a:rPr>
              <a:t>In the fetus (before </a:t>
            </a:r>
            <a:r>
              <a:rPr lang="en-US" sz="2800" u="sng" dirty="0" smtClean="0">
                <a:solidFill>
                  <a:srgbClr val="00B0F0"/>
                </a:solidFill>
                <a:latin typeface="Calibri" pitchFamily="34" charset="0"/>
              </a:rPr>
              <a:t>birth)</a:t>
            </a:r>
          </a:p>
          <a:p>
            <a:pPr>
              <a:spcBef>
                <a:spcPct val="50000"/>
              </a:spcBef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RAP &gt; LAP, oxygenated blood flows directly from right atrium to left atrium 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through open foramen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ovale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u="sng" dirty="0">
                <a:solidFill>
                  <a:srgbClr val="00B0F0"/>
                </a:solidFill>
                <a:latin typeface="Calibri" pitchFamily="34" charset="0"/>
              </a:rPr>
              <a:t>After </a:t>
            </a:r>
            <a:r>
              <a:rPr lang="en-US" sz="2800" u="sng" dirty="0" smtClean="0">
                <a:solidFill>
                  <a:srgbClr val="00B0F0"/>
                </a:solidFill>
                <a:latin typeface="Calibri" pitchFamily="34" charset="0"/>
              </a:rPr>
              <a:t>birth</a:t>
            </a:r>
            <a:r>
              <a:rPr lang="en-US" sz="2400" u="sng" dirty="0">
                <a:solidFill>
                  <a:srgbClr val="00B0F0"/>
                </a:solidFill>
                <a:latin typeface="Calibri" pitchFamily="34" charset="0"/>
              </a:rPr>
              <a:t>-</a:t>
            </a:r>
            <a:r>
              <a:rPr lang="en-US" sz="2400" b="0" u="sng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when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pulmonary circulation 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begins,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LAP 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rises and the 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upper edge of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septum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primum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is pressed against the upper limb of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septum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secundum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This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closes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the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foramen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ovale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,forming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 complete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partition between the 2 atria.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An oval depression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in the lower part of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interatrial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septum of right atrium…. The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fossa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</a:t>
            </a:r>
            <a:r>
              <a:rPr lang="en-US" sz="22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ovalis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is a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remnant of the foramen </a:t>
            </a:r>
            <a:r>
              <a:rPr lang="en-US" sz="22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ovale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IN" u="sng" dirty="0" smtClean="0">
                <a:solidFill>
                  <a:srgbClr val="00B0F0"/>
                </a:solidFill>
              </a:rPr>
              <a:t>Features of the </a:t>
            </a:r>
            <a:r>
              <a:rPr lang="en-IN" u="sng" dirty="0" err="1" smtClean="0">
                <a:solidFill>
                  <a:srgbClr val="00B0F0"/>
                </a:solidFill>
              </a:rPr>
              <a:t>interatrial</a:t>
            </a:r>
            <a:r>
              <a:rPr lang="en-IN" u="sng" dirty="0" smtClean="0">
                <a:solidFill>
                  <a:srgbClr val="00B0F0"/>
                </a:solidFill>
              </a:rPr>
              <a:t> septum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5334000"/>
          </a:xfrm>
        </p:spPr>
        <p:txBody>
          <a:bodyPr>
            <a:noAutofit/>
          </a:bodyPr>
          <a:lstStyle/>
          <a:p>
            <a:r>
              <a:rPr lang="en-IN" sz="2600" u="sng" dirty="0" smtClean="0">
                <a:solidFill>
                  <a:srgbClr val="00B0F0"/>
                </a:solidFill>
                <a:latin typeface="Calibri" pitchFamily="34" charset="0"/>
              </a:rPr>
              <a:t>On the right side</a:t>
            </a:r>
            <a:r>
              <a:rPr lang="en-IN" sz="2600" dirty="0" smtClean="0">
                <a:latin typeface="Calibri" pitchFamily="34" charset="0"/>
              </a:rPr>
              <a:t>:</a:t>
            </a:r>
          </a:p>
          <a:p>
            <a:pPr marL="360000">
              <a:buNone/>
            </a:pPr>
            <a:r>
              <a:rPr lang="en-IN" sz="2000" dirty="0" smtClean="0">
                <a:latin typeface="Calibri" pitchFamily="34" charset="0"/>
              </a:rPr>
              <a:t>     1. </a:t>
            </a:r>
            <a:r>
              <a:rPr lang="en-IN" sz="2000" u="sng" dirty="0" err="1" smtClean="0">
                <a:solidFill>
                  <a:srgbClr val="00B0F0"/>
                </a:solidFill>
                <a:latin typeface="Calibri" pitchFamily="34" charset="0"/>
              </a:rPr>
              <a:t>Fossa</a:t>
            </a:r>
            <a:r>
              <a:rPr lang="en-IN" sz="2000" u="sng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IN" sz="2000" u="sng" dirty="0" err="1" smtClean="0">
                <a:solidFill>
                  <a:srgbClr val="00B0F0"/>
                </a:solidFill>
                <a:latin typeface="Calibri" pitchFamily="34" charset="0"/>
              </a:rPr>
              <a:t>ovalis</a:t>
            </a:r>
            <a:r>
              <a:rPr lang="en-IN" sz="2000" u="sng" dirty="0" smtClean="0">
                <a:latin typeface="Calibri" pitchFamily="34" charset="0"/>
              </a:rPr>
              <a:t>:</a:t>
            </a:r>
            <a:r>
              <a:rPr lang="en-IN" sz="2000" dirty="0" smtClean="0">
                <a:latin typeface="Calibri" pitchFamily="34" charset="0"/>
              </a:rPr>
              <a:t> Oval depression in the lower part of the septum, and the floor is formed by the septum </a:t>
            </a:r>
            <a:r>
              <a:rPr lang="en-IN" sz="2000" dirty="0" err="1" smtClean="0">
                <a:latin typeface="Calibri" pitchFamily="34" charset="0"/>
              </a:rPr>
              <a:t>primum</a:t>
            </a:r>
            <a:r>
              <a:rPr lang="en-IN" sz="2000" dirty="0" smtClean="0">
                <a:latin typeface="Calibri" pitchFamily="34" charset="0"/>
              </a:rPr>
              <a:t>.</a:t>
            </a:r>
          </a:p>
          <a:p>
            <a:pPr marL="360000">
              <a:buNone/>
            </a:pPr>
            <a:r>
              <a:rPr lang="en-IN" sz="2000" dirty="0" smtClean="0">
                <a:latin typeface="Calibri" pitchFamily="34" charset="0"/>
              </a:rPr>
              <a:t>     2</a:t>
            </a:r>
            <a:r>
              <a:rPr lang="en-IN" sz="2000" dirty="0" smtClean="0">
                <a:solidFill>
                  <a:srgbClr val="00B0F0"/>
                </a:solidFill>
                <a:latin typeface="Calibri" pitchFamily="34" charset="0"/>
              </a:rPr>
              <a:t>. </a:t>
            </a:r>
            <a:r>
              <a:rPr lang="en-IN" sz="2000" u="sng" dirty="0" err="1" smtClean="0">
                <a:solidFill>
                  <a:srgbClr val="00B0F0"/>
                </a:solidFill>
                <a:latin typeface="Calibri" pitchFamily="34" charset="0"/>
              </a:rPr>
              <a:t>Limbus</a:t>
            </a:r>
            <a:r>
              <a:rPr lang="en-IN" sz="2000" u="sng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IN" sz="2000" u="sng" dirty="0" err="1" smtClean="0">
                <a:solidFill>
                  <a:srgbClr val="00B0F0"/>
                </a:solidFill>
                <a:latin typeface="Calibri" pitchFamily="34" charset="0"/>
              </a:rPr>
              <a:t>fossa</a:t>
            </a:r>
            <a:r>
              <a:rPr lang="en-IN" sz="2000" u="sng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IN" sz="2000" u="sng" dirty="0" err="1" smtClean="0">
                <a:solidFill>
                  <a:srgbClr val="00B0F0"/>
                </a:solidFill>
                <a:latin typeface="Calibri" pitchFamily="34" charset="0"/>
              </a:rPr>
              <a:t>ovalis</a:t>
            </a:r>
            <a:r>
              <a:rPr lang="en-IN" sz="2000" dirty="0" smtClean="0">
                <a:latin typeface="Calibri" pitchFamily="34" charset="0"/>
              </a:rPr>
              <a:t>: a sickle shaped fold that surrounds the upper, anterior and posterior margins of the </a:t>
            </a:r>
            <a:r>
              <a:rPr lang="en-IN" sz="2000" dirty="0" err="1" smtClean="0">
                <a:latin typeface="Calibri" pitchFamily="34" charset="0"/>
              </a:rPr>
              <a:t>fossa</a:t>
            </a:r>
            <a:r>
              <a:rPr lang="en-IN" sz="2000" dirty="0" smtClean="0">
                <a:latin typeface="Calibri" pitchFamily="34" charset="0"/>
              </a:rPr>
              <a:t> </a:t>
            </a:r>
            <a:r>
              <a:rPr lang="en-IN" sz="2000" dirty="0" err="1" smtClean="0">
                <a:latin typeface="Calibri" pitchFamily="34" charset="0"/>
              </a:rPr>
              <a:t>ovalis</a:t>
            </a:r>
            <a:r>
              <a:rPr lang="en-IN" sz="2000" dirty="0" smtClean="0">
                <a:latin typeface="Calibri" pitchFamily="34" charset="0"/>
              </a:rPr>
              <a:t>. It represents lower free margins of the septum </a:t>
            </a:r>
            <a:r>
              <a:rPr lang="en-IN" sz="2000" dirty="0" err="1" smtClean="0">
                <a:latin typeface="Calibri" pitchFamily="34" charset="0"/>
              </a:rPr>
              <a:t>secundum</a:t>
            </a:r>
            <a:r>
              <a:rPr lang="en-IN" sz="2000" dirty="0" smtClean="0">
                <a:latin typeface="Calibri" pitchFamily="34" charset="0"/>
              </a:rPr>
              <a:t>.</a:t>
            </a:r>
          </a:p>
          <a:p>
            <a:pPr marL="360000">
              <a:buNone/>
            </a:pPr>
            <a:r>
              <a:rPr lang="en-IN" sz="2000" dirty="0" smtClean="0">
                <a:latin typeface="Calibri" pitchFamily="34" charset="0"/>
              </a:rPr>
              <a:t>     3. </a:t>
            </a:r>
            <a:r>
              <a:rPr lang="en-IN" sz="2000" u="sng" dirty="0" smtClean="0">
                <a:solidFill>
                  <a:srgbClr val="00B0F0"/>
                </a:solidFill>
                <a:latin typeface="Calibri" pitchFamily="34" charset="0"/>
              </a:rPr>
              <a:t>Foramina </a:t>
            </a:r>
            <a:r>
              <a:rPr lang="en-IN" sz="2000" u="sng" dirty="0" err="1" smtClean="0">
                <a:solidFill>
                  <a:srgbClr val="00B0F0"/>
                </a:solidFill>
                <a:latin typeface="Calibri" pitchFamily="34" charset="0"/>
              </a:rPr>
              <a:t>venarium</a:t>
            </a:r>
            <a:r>
              <a:rPr lang="en-IN" sz="2000" u="sng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IN" sz="2000" u="sng" dirty="0" err="1" smtClean="0">
                <a:solidFill>
                  <a:srgbClr val="00B0F0"/>
                </a:solidFill>
                <a:latin typeface="Calibri" pitchFamily="34" charset="0"/>
              </a:rPr>
              <a:t>minimarium</a:t>
            </a:r>
            <a:r>
              <a:rPr lang="en-IN" sz="2000" dirty="0" smtClean="0">
                <a:latin typeface="Calibri" pitchFamily="34" charset="0"/>
              </a:rPr>
              <a:t>: </a:t>
            </a:r>
            <a:r>
              <a:rPr lang="en-IN" sz="2000" dirty="0" err="1" smtClean="0">
                <a:latin typeface="Calibri" pitchFamily="34" charset="0"/>
              </a:rPr>
              <a:t>Venae</a:t>
            </a:r>
            <a:r>
              <a:rPr lang="en-IN" sz="2000" dirty="0" smtClean="0">
                <a:latin typeface="Calibri" pitchFamily="34" charset="0"/>
              </a:rPr>
              <a:t> </a:t>
            </a:r>
            <a:r>
              <a:rPr lang="en-IN" sz="2000" dirty="0" err="1" smtClean="0">
                <a:latin typeface="Calibri" pitchFamily="34" charset="0"/>
              </a:rPr>
              <a:t>cordis</a:t>
            </a:r>
            <a:r>
              <a:rPr lang="en-IN" sz="2000" dirty="0" smtClean="0">
                <a:latin typeface="Calibri" pitchFamily="34" charset="0"/>
              </a:rPr>
              <a:t> </a:t>
            </a:r>
            <a:r>
              <a:rPr lang="en-IN" sz="2000" dirty="0" err="1" smtClean="0">
                <a:latin typeface="Calibri" pitchFamily="34" charset="0"/>
              </a:rPr>
              <a:t>minimi</a:t>
            </a:r>
            <a:r>
              <a:rPr lang="en-IN" sz="2000" dirty="0" smtClean="0">
                <a:latin typeface="Calibri" pitchFamily="34" charset="0"/>
              </a:rPr>
              <a:t> open through these foramina.</a:t>
            </a:r>
          </a:p>
          <a:p>
            <a:pPr marL="360000">
              <a:buNone/>
            </a:pPr>
            <a:r>
              <a:rPr lang="en-IN" sz="2000" dirty="0" smtClean="0">
                <a:latin typeface="Calibri" pitchFamily="34" charset="0"/>
              </a:rPr>
              <a:t>     4. </a:t>
            </a:r>
            <a:r>
              <a:rPr lang="en-IN" sz="2000" u="sng" dirty="0" err="1" smtClean="0">
                <a:solidFill>
                  <a:srgbClr val="00B0F0"/>
                </a:solidFill>
                <a:latin typeface="Calibri" pitchFamily="34" charset="0"/>
              </a:rPr>
              <a:t>Atrio</a:t>
            </a:r>
            <a:r>
              <a:rPr lang="en-IN" sz="2000" u="sng" dirty="0" smtClean="0">
                <a:solidFill>
                  <a:srgbClr val="00B0F0"/>
                </a:solidFill>
                <a:latin typeface="Calibri" pitchFamily="34" charset="0"/>
              </a:rPr>
              <a:t>-ventricular node</a:t>
            </a:r>
            <a:r>
              <a:rPr lang="en-IN" sz="2000" dirty="0" smtClean="0">
                <a:latin typeface="Calibri" pitchFamily="34" charset="0"/>
              </a:rPr>
              <a:t>: It is situated in the lower part of the septum above the opening of coronary sinus. </a:t>
            </a:r>
            <a:endParaRPr lang="en-IN" sz="2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0"/>
            <a:ext cx="518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839200" cy="3276600"/>
          </a:xfrm>
        </p:spPr>
        <p:txBody>
          <a:bodyPr>
            <a:normAutofit lnSpcReduction="10000"/>
          </a:bodyPr>
          <a:lstStyle/>
          <a:p>
            <a:r>
              <a:rPr lang="en-IN" u="sng" dirty="0" smtClean="0">
                <a:solidFill>
                  <a:srgbClr val="00B0F0"/>
                </a:solidFill>
              </a:rPr>
              <a:t>On the left side:</a:t>
            </a:r>
          </a:p>
          <a:p>
            <a:endParaRPr lang="en-IN" sz="2200" dirty="0" smtClean="0">
              <a:latin typeface="Calibri" pitchFamily="34" charset="0"/>
            </a:endParaRPr>
          </a:p>
          <a:p>
            <a:r>
              <a:rPr lang="en-IN" sz="2200" dirty="0" smtClean="0">
                <a:latin typeface="Calibri" pitchFamily="34" charset="0"/>
              </a:rPr>
              <a:t>1. Presence of the </a:t>
            </a:r>
            <a:r>
              <a:rPr lang="en-IN" sz="2200" dirty="0" err="1" smtClean="0">
                <a:latin typeface="Calibri" pitchFamily="34" charset="0"/>
              </a:rPr>
              <a:t>semilunar</a:t>
            </a:r>
            <a:r>
              <a:rPr lang="en-IN" sz="2200" dirty="0" smtClean="0">
                <a:latin typeface="Calibri" pitchFamily="34" charset="0"/>
              </a:rPr>
              <a:t> fold with the concavity directed upwards; it is a remnant of the upper margin of the septum </a:t>
            </a:r>
            <a:r>
              <a:rPr lang="en-IN" sz="2200" dirty="0" err="1" smtClean="0">
                <a:latin typeface="Calibri" pitchFamily="34" charset="0"/>
              </a:rPr>
              <a:t>primum</a:t>
            </a:r>
            <a:r>
              <a:rPr lang="en-IN" sz="2200" dirty="0" smtClean="0">
                <a:latin typeface="Calibri" pitchFamily="34" charset="0"/>
              </a:rPr>
              <a:t>.</a:t>
            </a:r>
          </a:p>
          <a:p>
            <a:endParaRPr lang="en-IN" sz="2200" dirty="0" smtClean="0">
              <a:latin typeface="Calibri" pitchFamily="34" charset="0"/>
            </a:endParaRPr>
          </a:p>
          <a:p>
            <a:r>
              <a:rPr lang="en-IN" sz="2200" dirty="0" smtClean="0">
                <a:latin typeface="Calibri" pitchFamily="34" charset="0"/>
              </a:rPr>
              <a:t>2. </a:t>
            </a:r>
            <a:r>
              <a:rPr lang="en-IN" sz="2200" dirty="0" err="1" smtClean="0">
                <a:latin typeface="Calibri" pitchFamily="34" charset="0"/>
              </a:rPr>
              <a:t>Lunate</a:t>
            </a:r>
            <a:r>
              <a:rPr lang="en-IN" sz="2200" dirty="0" smtClean="0">
                <a:latin typeface="Calibri" pitchFamily="34" charset="0"/>
              </a:rPr>
              <a:t> impression above the fold is formed by septum </a:t>
            </a:r>
            <a:r>
              <a:rPr lang="en-IN" sz="2200" dirty="0" err="1" smtClean="0">
                <a:latin typeface="Calibri" pitchFamily="34" charset="0"/>
              </a:rPr>
              <a:t>secundum</a:t>
            </a:r>
            <a:r>
              <a:rPr lang="en-IN" sz="2200" dirty="0" smtClean="0">
                <a:latin typeface="Calibri" pitchFamily="34" charset="0"/>
              </a:rPr>
              <a:t>.</a:t>
            </a:r>
          </a:p>
          <a:p>
            <a:endParaRPr lang="en-IN" sz="2200" dirty="0" smtClean="0">
              <a:latin typeface="Calibri" pitchFamily="34" charset="0"/>
            </a:endParaRPr>
          </a:p>
          <a:p>
            <a:r>
              <a:rPr lang="en-IN" sz="2200" dirty="0" smtClean="0">
                <a:latin typeface="Calibri" pitchFamily="34" charset="0"/>
              </a:rPr>
              <a:t>3. Foramina </a:t>
            </a:r>
            <a:r>
              <a:rPr lang="en-IN" sz="2200" dirty="0" err="1" smtClean="0">
                <a:latin typeface="Calibri" pitchFamily="34" charset="0"/>
              </a:rPr>
              <a:t>venarium</a:t>
            </a:r>
            <a:r>
              <a:rPr lang="en-IN" sz="2200" dirty="0" smtClean="0">
                <a:latin typeface="Calibri" pitchFamily="34" charset="0"/>
              </a:rPr>
              <a:t> </a:t>
            </a:r>
            <a:r>
              <a:rPr lang="en-IN" sz="2200" dirty="0" err="1" smtClean="0">
                <a:latin typeface="Calibri" pitchFamily="34" charset="0"/>
              </a:rPr>
              <a:t>minimarium</a:t>
            </a:r>
            <a:r>
              <a:rPr lang="en-IN" sz="2200" dirty="0" smtClean="0">
                <a:latin typeface="Calibri" pitchFamily="34" charset="0"/>
              </a:rPr>
              <a:t>.</a:t>
            </a:r>
            <a:endParaRPr lang="en-IN" sz="22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136" y="0"/>
            <a:ext cx="5618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Development of IVS </a:t>
            </a:r>
            <a:r>
              <a:rPr lang="en-US" dirty="0" smtClean="0">
                <a:solidFill>
                  <a:srgbClr val="00B0F0"/>
                </a:solidFill>
              </a:rPr>
              <a:t>	</a:t>
            </a:r>
            <a:endParaRPr lang="en-IN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00B0F0"/>
                </a:solidFill>
              </a:rPr>
              <a:t>Ventricular Septum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5" y="1524785"/>
            <a:ext cx="7597775" cy="5072866"/>
            <a:chOff x="158" y="1019"/>
            <a:chExt cx="4310" cy="3137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399" y="1019"/>
              <a:ext cx="1874" cy="2222"/>
              <a:chOff x="1399" y="1019"/>
              <a:chExt cx="1874" cy="2222"/>
            </a:xfrm>
          </p:grpSpPr>
          <p:pic>
            <p:nvPicPr>
              <p:cNvPr id="9230" name="Picture 6" descr="IVSeptum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99" y="1019"/>
                <a:ext cx="1874" cy="2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1" name="Freeform 8"/>
              <p:cNvSpPr>
                <a:spLocks/>
              </p:cNvSpPr>
              <p:nvPr/>
            </p:nvSpPr>
            <p:spPr bwMode="auto">
              <a:xfrm>
                <a:off x="2336" y="2568"/>
                <a:ext cx="144" cy="98"/>
              </a:xfrm>
              <a:custGeom>
                <a:avLst/>
                <a:gdLst>
                  <a:gd name="T0" fmla="*/ 0 w 144"/>
                  <a:gd name="T1" fmla="*/ 91 h 98"/>
                  <a:gd name="T2" fmla="*/ 90 w 144"/>
                  <a:gd name="T3" fmla="*/ 91 h 98"/>
                  <a:gd name="T4" fmla="*/ 136 w 144"/>
                  <a:gd name="T5" fmla="*/ 46 h 98"/>
                  <a:gd name="T6" fmla="*/ 136 w 144"/>
                  <a:gd name="T7" fmla="*/ 0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98"/>
                  <a:gd name="T14" fmla="*/ 144 w 144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98">
                    <a:moveTo>
                      <a:pt x="0" y="91"/>
                    </a:moveTo>
                    <a:cubicBezTo>
                      <a:pt x="33" y="94"/>
                      <a:pt x="67" y="98"/>
                      <a:pt x="90" y="91"/>
                    </a:cubicBezTo>
                    <a:cubicBezTo>
                      <a:pt x="113" y="84"/>
                      <a:pt x="128" y="61"/>
                      <a:pt x="136" y="46"/>
                    </a:cubicBezTo>
                    <a:cubicBezTo>
                      <a:pt x="144" y="31"/>
                      <a:pt x="140" y="15"/>
                      <a:pt x="136" y="0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IN"/>
              </a:p>
            </p:txBody>
          </p:sp>
          <p:sp>
            <p:nvSpPr>
              <p:cNvPr id="9232" name="Freeform 9"/>
              <p:cNvSpPr>
                <a:spLocks/>
              </p:cNvSpPr>
              <p:nvPr/>
            </p:nvSpPr>
            <p:spPr bwMode="auto">
              <a:xfrm>
                <a:off x="2250" y="1367"/>
                <a:ext cx="54" cy="630"/>
              </a:xfrm>
              <a:custGeom>
                <a:avLst/>
                <a:gdLst>
                  <a:gd name="T0" fmla="*/ 54 w 54"/>
                  <a:gd name="T1" fmla="*/ 630 h 630"/>
                  <a:gd name="T2" fmla="*/ 16 w 54"/>
                  <a:gd name="T3" fmla="*/ 522 h 630"/>
                  <a:gd name="T4" fmla="*/ 40 w 54"/>
                  <a:gd name="T5" fmla="*/ 339 h 630"/>
                  <a:gd name="T6" fmla="*/ 0 w 54"/>
                  <a:gd name="T7" fmla="*/ 0 h 6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630"/>
                  <a:gd name="T14" fmla="*/ 54 w 54"/>
                  <a:gd name="T15" fmla="*/ 630 h 6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630">
                    <a:moveTo>
                      <a:pt x="54" y="630"/>
                    </a:moveTo>
                    <a:cubicBezTo>
                      <a:pt x="49" y="612"/>
                      <a:pt x="18" y="570"/>
                      <a:pt x="16" y="522"/>
                    </a:cubicBezTo>
                    <a:cubicBezTo>
                      <a:pt x="14" y="474"/>
                      <a:pt x="43" y="426"/>
                      <a:pt x="40" y="339"/>
                    </a:cubicBezTo>
                    <a:cubicBezTo>
                      <a:pt x="37" y="252"/>
                      <a:pt x="8" y="71"/>
                      <a:pt x="0" y="0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/>
              <a:lstStyle/>
              <a:p>
                <a:endParaRPr lang="en-IN"/>
              </a:p>
            </p:txBody>
          </p:sp>
          <p:sp>
            <p:nvSpPr>
              <p:cNvPr id="9233" name="Freeform 10"/>
              <p:cNvSpPr>
                <a:spLocks/>
              </p:cNvSpPr>
              <p:nvPr/>
            </p:nvSpPr>
            <p:spPr bwMode="auto">
              <a:xfrm>
                <a:off x="2064" y="1842"/>
                <a:ext cx="371" cy="817"/>
              </a:xfrm>
              <a:custGeom>
                <a:avLst/>
                <a:gdLst>
                  <a:gd name="T0" fmla="*/ 0 w 371"/>
                  <a:gd name="T1" fmla="*/ 817 h 817"/>
                  <a:gd name="T2" fmla="*/ 136 w 371"/>
                  <a:gd name="T3" fmla="*/ 590 h 817"/>
                  <a:gd name="T4" fmla="*/ 226 w 371"/>
                  <a:gd name="T5" fmla="*/ 409 h 817"/>
                  <a:gd name="T6" fmla="*/ 309 w 371"/>
                  <a:gd name="T7" fmla="*/ 216 h 817"/>
                  <a:gd name="T8" fmla="*/ 362 w 371"/>
                  <a:gd name="T9" fmla="*/ 46 h 817"/>
                  <a:gd name="T10" fmla="*/ 362 w 371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1"/>
                  <a:gd name="T19" fmla="*/ 0 h 817"/>
                  <a:gd name="T20" fmla="*/ 371 w 371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1" h="817">
                    <a:moveTo>
                      <a:pt x="0" y="817"/>
                    </a:moveTo>
                    <a:cubicBezTo>
                      <a:pt x="49" y="737"/>
                      <a:pt x="98" y="658"/>
                      <a:pt x="136" y="590"/>
                    </a:cubicBezTo>
                    <a:cubicBezTo>
                      <a:pt x="174" y="522"/>
                      <a:pt x="197" y="471"/>
                      <a:pt x="226" y="409"/>
                    </a:cubicBezTo>
                    <a:cubicBezTo>
                      <a:pt x="255" y="347"/>
                      <a:pt x="286" y="276"/>
                      <a:pt x="309" y="216"/>
                    </a:cubicBezTo>
                    <a:cubicBezTo>
                      <a:pt x="332" y="156"/>
                      <a:pt x="353" y="82"/>
                      <a:pt x="362" y="46"/>
                    </a:cubicBezTo>
                    <a:cubicBezTo>
                      <a:pt x="371" y="10"/>
                      <a:pt x="362" y="4"/>
                      <a:pt x="362" y="0"/>
                    </a:cubicBezTo>
                  </a:path>
                </a:pathLst>
              </a:custGeom>
              <a:noFill/>
              <a:ln w="7620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IN"/>
              </a:p>
            </p:txBody>
          </p:sp>
          <p:sp>
            <p:nvSpPr>
              <p:cNvPr id="9234" name="Freeform 11"/>
              <p:cNvSpPr>
                <a:spLocks/>
              </p:cNvSpPr>
              <p:nvPr/>
            </p:nvSpPr>
            <p:spPr bwMode="auto">
              <a:xfrm>
                <a:off x="2373" y="1260"/>
                <a:ext cx="3" cy="310"/>
              </a:xfrm>
              <a:custGeom>
                <a:avLst/>
                <a:gdLst>
                  <a:gd name="T0" fmla="*/ 3 w 3"/>
                  <a:gd name="T1" fmla="*/ 310 h 310"/>
                  <a:gd name="T2" fmla="*/ 3 w 3"/>
                  <a:gd name="T3" fmla="*/ 173 h 310"/>
                  <a:gd name="T4" fmla="*/ 3 w 3"/>
                  <a:gd name="T5" fmla="*/ 37 h 310"/>
                  <a:gd name="T6" fmla="*/ 0 w 3"/>
                  <a:gd name="T7" fmla="*/ 0 h 3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10"/>
                  <a:gd name="T14" fmla="*/ 3 w 3"/>
                  <a:gd name="T15" fmla="*/ 310 h 3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10">
                    <a:moveTo>
                      <a:pt x="3" y="310"/>
                    </a:moveTo>
                    <a:cubicBezTo>
                      <a:pt x="3" y="264"/>
                      <a:pt x="3" y="218"/>
                      <a:pt x="3" y="173"/>
                    </a:cubicBezTo>
                    <a:cubicBezTo>
                      <a:pt x="3" y="128"/>
                      <a:pt x="3" y="66"/>
                      <a:pt x="3" y="37"/>
                    </a:cubicBezTo>
                    <a:cubicBezTo>
                      <a:pt x="3" y="8"/>
                      <a:pt x="1" y="8"/>
                      <a:pt x="0" y="0"/>
                    </a:cubicBezTo>
                  </a:path>
                </a:pathLst>
              </a:custGeom>
              <a:noFill/>
              <a:ln w="76200" cmpd="sng">
                <a:solidFill>
                  <a:srgbClr val="000099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/>
              <a:lstStyle/>
              <a:p>
                <a:endParaRPr lang="en-IN"/>
              </a:p>
            </p:txBody>
          </p:sp>
        </p:grpSp>
        <p:sp>
          <p:nvSpPr>
            <p:cNvPr id="9227" name="AutoShape 14"/>
            <p:cNvSpPr>
              <a:spLocks noChangeArrowheads="1"/>
            </p:cNvSpPr>
            <p:nvPr/>
          </p:nvSpPr>
          <p:spPr bwMode="auto">
            <a:xfrm>
              <a:off x="158" y="2523"/>
              <a:ext cx="1316" cy="384"/>
            </a:xfrm>
            <a:prstGeom prst="wedgeRoundRectCallout">
              <a:avLst>
                <a:gd name="adj1" fmla="val 108968"/>
                <a:gd name="adj2" fmla="val 78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solidFill>
                    <a:srgbClr val="0E1FBE"/>
                  </a:solidFill>
                  <a:latin typeface="Times New Roman" pitchFamily="18" charset="0"/>
                </a:rPr>
                <a:t>Membranous</a:t>
              </a:r>
            </a:p>
          </p:txBody>
        </p:sp>
        <p:sp>
          <p:nvSpPr>
            <p:cNvPr id="9228" name="AutoShape 15"/>
            <p:cNvSpPr>
              <a:spLocks noChangeArrowheads="1"/>
            </p:cNvSpPr>
            <p:nvPr/>
          </p:nvSpPr>
          <p:spPr bwMode="auto">
            <a:xfrm>
              <a:off x="249" y="3702"/>
              <a:ext cx="1316" cy="384"/>
            </a:xfrm>
            <a:prstGeom prst="wedgeRoundRectCallout">
              <a:avLst>
                <a:gd name="adj1" fmla="val 97190"/>
                <a:gd name="adj2" fmla="val -270833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solidFill>
                    <a:srgbClr val="0E1FBE"/>
                  </a:solidFill>
                  <a:latin typeface="Times New Roman" pitchFamily="18" charset="0"/>
                </a:rPr>
                <a:t>Muscular</a:t>
              </a:r>
            </a:p>
          </p:txBody>
        </p:sp>
        <p:sp>
          <p:nvSpPr>
            <p:cNvPr id="9229" name="AutoShape 16"/>
            <p:cNvSpPr>
              <a:spLocks noChangeArrowheads="1"/>
            </p:cNvSpPr>
            <p:nvPr/>
          </p:nvSpPr>
          <p:spPr bwMode="auto">
            <a:xfrm flipH="1">
              <a:off x="2835" y="3612"/>
              <a:ext cx="1633" cy="544"/>
            </a:xfrm>
            <a:prstGeom prst="wedgeRoundRectCallout">
              <a:avLst>
                <a:gd name="adj1" fmla="val 76023"/>
                <a:gd name="adj2" fmla="val -29926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solidFill>
                    <a:srgbClr val="0E1FBE"/>
                  </a:solidFill>
                  <a:latin typeface="Times New Roman" pitchFamily="18" charset="0"/>
                </a:rPr>
                <a:t>Spiral</a:t>
              </a:r>
            </a:p>
            <a:p>
              <a:pPr algn="ctr"/>
              <a:r>
                <a:rPr lang="en-US" b="1">
                  <a:solidFill>
                    <a:srgbClr val="0E1FBE"/>
                  </a:solidFill>
                  <a:latin typeface="Times New Roman" pitchFamily="18" charset="0"/>
                </a:rPr>
                <a:t>(Aorticopulmonary)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9248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Development of </a:t>
            </a:r>
            <a:r>
              <a:rPr lang="en-US" sz="4000" u="sng" dirty="0" smtClean="0">
                <a:solidFill>
                  <a:srgbClr val="00B0F0"/>
                </a:solidFill>
              </a:rPr>
              <a:t>muscular part of</a:t>
            </a:r>
            <a:r>
              <a:rPr lang="en-US" sz="4000" dirty="0" smtClean="0">
                <a:solidFill>
                  <a:srgbClr val="00B0F0"/>
                </a:solidFill>
              </a:rPr>
              <a:t> IVS:</a:t>
            </a:r>
          </a:p>
        </p:txBody>
      </p:sp>
      <p:pic>
        <p:nvPicPr>
          <p:cNvPr id="8196" name="Picture 4" descr="F4049FC0"/>
          <p:cNvPicPr>
            <a:picLocks noChangeAspect="1" noChangeArrowheads="1"/>
          </p:cNvPicPr>
          <p:nvPr/>
        </p:nvPicPr>
        <p:blipFill>
          <a:blip r:embed="rId2" cstate="print"/>
          <a:srcRect l="14011" t="59117" b="8638"/>
          <a:stretch>
            <a:fillRect/>
          </a:stretch>
        </p:blipFill>
        <p:spPr bwMode="auto">
          <a:xfrm>
            <a:off x="0" y="762000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0" y="304800"/>
            <a:ext cx="4572000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Primordial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muscular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IVS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arises in the floor of ventricle , as thick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crescentic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fold with concave free edge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This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septum subdivides the original ventricular cavity incompletely into right &amp; left ventricles  that communicate together through IV foramen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This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foramen closes by the end of 7</a:t>
            </a:r>
            <a:r>
              <a:rPr lang="en-US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week as the 2 bulbar ridges fuse with the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endocadial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cushion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6003925"/>
            <a:ext cx="3962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0" dirty="0"/>
              <a:t>A-</a:t>
            </a:r>
            <a:r>
              <a:rPr lang="en-US" sz="2000" b="0" dirty="0" err="1"/>
              <a:t>sagittal</a:t>
            </a:r>
            <a:r>
              <a:rPr lang="en-US" sz="2000" b="0" dirty="0"/>
              <a:t> section 5</a:t>
            </a:r>
            <a:r>
              <a:rPr lang="en-US" sz="2000" b="0" baseline="30000" dirty="0"/>
              <a:t>th</a:t>
            </a:r>
            <a:r>
              <a:rPr lang="en-US" sz="2000" b="0" dirty="0"/>
              <a:t> week.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0" dirty="0"/>
              <a:t>Coronal section.6</a:t>
            </a:r>
            <a:r>
              <a:rPr lang="en-US" sz="2000" b="0" baseline="30000" dirty="0"/>
              <a:t>th</a:t>
            </a:r>
            <a:r>
              <a:rPr lang="en-US" sz="2000" b="0" dirty="0"/>
              <a:t>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32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28FDBCE"/>
          <p:cNvPicPr>
            <a:picLocks noChangeAspect="1" noChangeArrowheads="1"/>
          </p:cNvPicPr>
          <p:nvPr/>
        </p:nvPicPr>
        <p:blipFill>
          <a:blip r:embed="rId2" cstate="print"/>
          <a:srcRect l="7576" t="6990" r="14369" b="64622"/>
          <a:stretch>
            <a:fillRect/>
          </a:stretch>
        </p:blipFill>
        <p:spPr bwMode="auto">
          <a:xfrm>
            <a:off x="0" y="304800"/>
            <a:ext cx="449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95800" y="1588324"/>
            <a:ext cx="46482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sagittal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s.at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5</a:t>
            </a:r>
            <a:r>
              <a:rPr lang="en-US" sz="2200" b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w., showing the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bulbus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cordis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in the primitive 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coronal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s.at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6</a:t>
            </a:r>
            <a:r>
              <a:rPr lang="en-US" sz="2200" b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w. after incorporation of the proximal part of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bulbus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cordis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into the  ventricles to forms  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 right ventricle …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Conus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arteriosus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</a:t>
            </a:r>
            <a:r>
              <a:rPr lang="en-US" sz="22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infundibulum</a:t>
            </a: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), which gives origin of pulmonary trunk.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 left ventricle…. Aortic vestibule part of ventricular cavity just inferior to aortic valve.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000" b="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="0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495800" y="0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B0F0"/>
                </a:solidFill>
              </a:rPr>
              <a:t>Incorporation of the </a:t>
            </a:r>
            <a:r>
              <a:rPr lang="en-US" sz="2800" u="sng" dirty="0">
                <a:solidFill>
                  <a:srgbClr val="00B0F0"/>
                </a:solidFill>
                <a:latin typeface="Calibri" pitchFamily="34" charset="0"/>
              </a:rPr>
              <a:t>proximal part of </a:t>
            </a:r>
            <a:r>
              <a:rPr lang="en-US" sz="2800" u="sng" dirty="0" err="1" smtClean="0">
                <a:solidFill>
                  <a:srgbClr val="00B0F0"/>
                </a:solidFill>
                <a:latin typeface="Calibri" pitchFamily="34" charset="0"/>
              </a:rPr>
              <a:t>bulbus</a:t>
            </a:r>
            <a:r>
              <a:rPr lang="en-US" sz="2800" u="sng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US" sz="2800" u="sng" dirty="0" err="1">
                <a:solidFill>
                  <a:srgbClr val="00B0F0"/>
                </a:solidFill>
                <a:latin typeface="Calibri" pitchFamily="34" charset="0"/>
              </a:rPr>
              <a:t>cordis</a:t>
            </a:r>
            <a:r>
              <a:rPr lang="en-US" sz="2800" u="sng" dirty="0">
                <a:solidFill>
                  <a:srgbClr val="00B0F0"/>
                </a:solidFill>
                <a:latin typeface="Calibri" pitchFamily="34" charset="0"/>
              </a:rPr>
              <a:t> into the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4525963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00B0F0"/>
                </a:solidFill>
              </a:rPr>
              <a:t>Closure of IV foramen &amp; formation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u="sng" dirty="0" smtClean="0">
                <a:solidFill>
                  <a:srgbClr val="00B0F0"/>
                </a:solidFill>
              </a:rPr>
              <a:t>of membranous part of IV septum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 from fusion of the following :                      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1-right bulbar ridge.                                      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2-left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bulbuar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rige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                                       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3-fused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endocardial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cushions.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467600" cy="1143000"/>
          </a:xfrm>
        </p:spPr>
        <p:txBody>
          <a:bodyPr/>
          <a:lstStyle/>
          <a:p>
            <a:r>
              <a:rPr lang="en-IN" u="sng" dirty="0" smtClean="0">
                <a:solidFill>
                  <a:srgbClr val="00B0F0"/>
                </a:solidFill>
              </a:rPr>
              <a:t>The Heart Tube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343400" cy="57912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Calibri" pitchFamily="34" charset="0"/>
              </a:rPr>
              <a:t>The two </a:t>
            </a:r>
            <a:r>
              <a:rPr lang="en-IN" sz="2800" dirty="0" err="1" smtClean="0">
                <a:latin typeface="Calibri" pitchFamily="34" charset="0"/>
              </a:rPr>
              <a:t>endocardial</a:t>
            </a:r>
            <a:r>
              <a:rPr lang="en-IN" sz="2800" dirty="0" smtClean="0">
                <a:latin typeface="Calibri" pitchFamily="34" charset="0"/>
              </a:rPr>
              <a:t> tubes fuse to form Single heart tube.</a:t>
            </a:r>
            <a:endParaRPr lang="en-IN" sz="28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28FDBCE"/>
          <p:cNvPicPr>
            <a:picLocks noChangeAspect="1" noChangeArrowheads="1"/>
          </p:cNvPicPr>
          <p:nvPr/>
        </p:nvPicPr>
        <p:blipFill>
          <a:blip r:embed="rId2" cstate="print"/>
          <a:srcRect l="7576" t="6990" r="14369" b="12427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0" y="460712"/>
            <a:ext cx="457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coronal s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at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6</a:t>
            </a:r>
            <a:r>
              <a:rPr lang="en-US" sz="2000" b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after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incorporation of the proximal part of 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bulbus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cordis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into the ventricles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,5</a:t>
            </a:r>
            <a:r>
              <a:rPr lang="en-US" sz="2000" b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., showing 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the  bulbar ridges &amp; fused 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endocardial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cushions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,6</a:t>
            </a:r>
            <a:r>
              <a:rPr lang="en-US" sz="2000" b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w., proliferation of 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endocardial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cushions to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diminish   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 V foramen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E,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7</a:t>
            </a:r>
            <a:r>
              <a:rPr lang="en-US" sz="2000" b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w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fusion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of bulbar ridges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+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extensions of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endocardial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cushions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upward with 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aortico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-pulmonary septum and down with muscular I V septum 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close  I V foramen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,    so 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memb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 IV septum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is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241A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Atrial Septal Defects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253750" cy="17526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43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ASD detected in 1 child per 1500 live births, and accounts for 5-10% of congenital heart defects.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Make up 30-40% of all congenital heart disease detected in adults (second only to bicuspid aortic valve).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ASDs occur in women 2-3 times as often as 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9916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ASDs can occur in different anatomic portions of the </a:t>
            </a:r>
            <a:r>
              <a:rPr lang="en-US" sz="2400" dirty="0" err="1" smtClean="0">
                <a:latin typeface="Calibri" pitchFamily="34" charset="0"/>
              </a:rPr>
              <a:t>atrial</a:t>
            </a:r>
            <a:r>
              <a:rPr lang="en-US" sz="2400" dirty="0" smtClean="0">
                <a:latin typeface="Calibri" pitchFamily="34" charset="0"/>
              </a:rPr>
              <a:t> septum.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can be isolated or occur with other congenital cardiac anomalies.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Functional consequences of ASDs are related to the anatomic location of the defect, its size, and the presence or absence of other cardiac anomalies.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Classification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810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Calibri" pitchFamily="34" charset="0"/>
              </a:rPr>
              <a:t>Primum</a:t>
            </a:r>
            <a:r>
              <a:rPr lang="en-US" sz="2800" dirty="0" smtClean="0">
                <a:latin typeface="Calibri" pitchFamily="34" charset="0"/>
              </a:rPr>
              <a:t> ASD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Calibri" pitchFamily="34" charset="0"/>
              </a:rPr>
              <a:t>Secundum</a:t>
            </a:r>
            <a:r>
              <a:rPr lang="en-US" sz="2800" dirty="0" smtClean="0">
                <a:latin typeface="Calibri" pitchFamily="34" charset="0"/>
              </a:rPr>
              <a:t> ASD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Sinus </a:t>
            </a:r>
            <a:r>
              <a:rPr lang="en-US" sz="2800" dirty="0" err="1" smtClean="0">
                <a:latin typeface="Calibri" pitchFamily="34" charset="0"/>
              </a:rPr>
              <a:t>venosus</a:t>
            </a:r>
            <a:r>
              <a:rPr lang="en-US" sz="2800" dirty="0" smtClean="0">
                <a:latin typeface="Calibri" pitchFamily="34" charset="0"/>
              </a:rPr>
              <a:t> defects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Coronary sinus defects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Patent foramen </a:t>
            </a:r>
            <a:r>
              <a:rPr lang="en-US" sz="2800" dirty="0" err="1" smtClean="0">
                <a:latin typeface="Calibri" pitchFamily="34" charset="0"/>
              </a:rPr>
              <a:t>ovale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4114800" cy="102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910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Rectangle 9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8839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u="sng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u="sng" dirty="0" err="1" smtClean="0">
                <a:solidFill>
                  <a:srgbClr val="00B0F0"/>
                </a:solidFill>
              </a:rPr>
              <a:t>Primum</a:t>
            </a:r>
            <a:r>
              <a:rPr lang="en-US" sz="3600" u="sng" dirty="0" smtClean="0">
                <a:solidFill>
                  <a:srgbClr val="00B0F0"/>
                </a:solidFill>
              </a:rPr>
              <a:t> ASD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Make </a:t>
            </a:r>
            <a:r>
              <a:rPr lang="en-US" sz="2200" dirty="0" err="1" smtClean="0">
                <a:latin typeface="Calibri" pitchFamily="34" charset="0"/>
              </a:rPr>
              <a:t>upto</a:t>
            </a:r>
            <a:r>
              <a:rPr lang="en-US" sz="2200" dirty="0" smtClean="0">
                <a:latin typeface="Calibri" pitchFamily="34" charset="0"/>
              </a:rPr>
              <a:t> 15% of all ASDs.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Occur if the septum </a:t>
            </a:r>
            <a:r>
              <a:rPr lang="en-US" sz="2200" dirty="0" err="1" smtClean="0">
                <a:latin typeface="Calibri" pitchFamily="34" charset="0"/>
              </a:rPr>
              <a:t>primum</a:t>
            </a:r>
            <a:r>
              <a:rPr lang="en-US" sz="2200" dirty="0" smtClean="0">
                <a:latin typeface="Calibri" pitchFamily="34" charset="0"/>
              </a:rPr>
              <a:t> does not fuse with the </a:t>
            </a:r>
            <a:r>
              <a:rPr lang="en-US" sz="2200" dirty="0" err="1" smtClean="0">
                <a:latin typeface="Calibri" pitchFamily="34" charset="0"/>
              </a:rPr>
              <a:t>endocardial</a:t>
            </a:r>
            <a:r>
              <a:rPr lang="en-US" sz="2200" dirty="0" smtClean="0">
                <a:latin typeface="Calibri" pitchFamily="34" charset="0"/>
              </a:rPr>
              <a:t> cushions, leaving a large defect at the base of the </a:t>
            </a:r>
            <a:r>
              <a:rPr lang="en-US" sz="2200" dirty="0" err="1" smtClean="0">
                <a:latin typeface="Calibri" pitchFamily="34" charset="0"/>
              </a:rPr>
              <a:t>interatrial</a:t>
            </a:r>
            <a:r>
              <a:rPr lang="en-US" sz="2200" dirty="0" smtClean="0">
                <a:latin typeface="Calibri" pitchFamily="34" charset="0"/>
              </a:rPr>
              <a:t> septum.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Usually not isolated – </a:t>
            </a:r>
            <a:r>
              <a:rPr lang="en-US" sz="2200" dirty="0" err="1" smtClean="0">
                <a:latin typeface="Calibri" pitchFamily="34" charset="0"/>
              </a:rPr>
              <a:t>primum</a:t>
            </a:r>
            <a:r>
              <a:rPr lang="en-US" sz="2200" dirty="0" smtClean="0">
                <a:latin typeface="Calibri" pitchFamily="34" charset="0"/>
              </a:rPr>
              <a:t> ASDs are typically associated with anomalies of the AV valves (such as cleft mitral valve) and defects of the ventricular septum (VSDs) or a common AV canal.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910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Grp="1" noChangeArrowheads="1"/>
          </p:cNvSpPr>
          <p:nvPr>
            <p:ph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u="sng" dirty="0" err="1" smtClean="0">
                <a:solidFill>
                  <a:srgbClr val="00B0F0"/>
                </a:solidFill>
              </a:rPr>
              <a:t>Secundum</a:t>
            </a:r>
            <a:r>
              <a:rPr lang="en-US" sz="4000" u="sng" dirty="0" smtClean="0">
                <a:solidFill>
                  <a:srgbClr val="00B0F0"/>
                </a:solidFill>
              </a:rPr>
              <a:t> ASD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200" dirty="0" smtClean="0">
                <a:latin typeface="Calibri" pitchFamily="34" charset="0"/>
              </a:rPr>
              <a:t>Make up ~70% of all ASDs.</a:t>
            </a:r>
          </a:p>
          <a:p>
            <a:pPr eaLnBrk="1" hangingPunct="1">
              <a:defRPr/>
            </a:pPr>
            <a:r>
              <a:rPr lang="en-US" sz="2200" dirty="0" smtClean="0">
                <a:latin typeface="Calibri" pitchFamily="34" charset="0"/>
              </a:rPr>
              <a:t>Occur twice as often in females.</a:t>
            </a:r>
          </a:p>
          <a:p>
            <a:pPr eaLnBrk="1" hangingPunct="1">
              <a:defRPr/>
            </a:pPr>
            <a:r>
              <a:rPr lang="en-US" sz="2200" dirty="0" smtClean="0">
                <a:latin typeface="Calibri" pitchFamily="34" charset="0"/>
              </a:rPr>
              <a:t>Typically located within the area bordered by the </a:t>
            </a:r>
            <a:r>
              <a:rPr lang="en-US" sz="2200" dirty="0" err="1" smtClean="0">
                <a:latin typeface="Calibri" pitchFamily="34" charset="0"/>
              </a:rPr>
              <a:t>limbus</a:t>
            </a:r>
            <a:r>
              <a:rPr lang="en-US" sz="2200" dirty="0" smtClean="0">
                <a:latin typeface="Calibri" pitchFamily="34" charset="0"/>
              </a:rPr>
              <a:t> of the </a:t>
            </a:r>
            <a:r>
              <a:rPr lang="en-US" sz="2200" dirty="0" err="1" smtClean="0">
                <a:latin typeface="Calibri" pitchFamily="34" charset="0"/>
              </a:rPr>
              <a:t>fossa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ovalis</a:t>
            </a:r>
            <a:r>
              <a:rPr lang="en-US" sz="2200" dirty="0" smtClean="0"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2200" dirty="0" smtClean="0">
                <a:latin typeface="Calibri" pitchFamily="34" charset="0"/>
              </a:rPr>
              <a:t>Defects vary in size, from &lt;3 mm to &gt;20 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00600" cy="536416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Calibri" pitchFamily="34" charset="0"/>
              </a:rPr>
              <a:t>The heart tube is differentiated into:</a:t>
            </a:r>
          </a:p>
          <a:p>
            <a:endParaRPr lang="en-IN" sz="2800" dirty="0" smtClean="0">
              <a:latin typeface="Calibri" pitchFamily="34" charset="0"/>
            </a:endParaRPr>
          </a:p>
          <a:p>
            <a:r>
              <a:rPr lang="en-IN" sz="2800" dirty="0" smtClean="0">
                <a:latin typeface="Calibri" pitchFamily="34" charset="0"/>
              </a:rPr>
              <a:t>1-truncus </a:t>
            </a:r>
            <a:r>
              <a:rPr lang="en-IN" sz="2800" dirty="0" err="1" smtClean="0">
                <a:latin typeface="Calibri" pitchFamily="34" charset="0"/>
              </a:rPr>
              <a:t>arteriosus</a:t>
            </a:r>
            <a:r>
              <a:rPr lang="en-IN" sz="2800" dirty="0" smtClean="0">
                <a:latin typeface="Calibri" pitchFamily="34" charset="0"/>
              </a:rPr>
              <a:t>.</a:t>
            </a:r>
          </a:p>
          <a:p>
            <a:r>
              <a:rPr lang="en-IN" sz="2800" dirty="0" smtClean="0">
                <a:latin typeface="Calibri" pitchFamily="34" charset="0"/>
              </a:rPr>
              <a:t>2-bulbus </a:t>
            </a:r>
            <a:r>
              <a:rPr lang="en-IN" sz="2800" dirty="0" err="1" smtClean="0">
                <a:latin typeface="Calibri" pitchFamily="34" charset="0"/>
              </a:rPr>
              <a:t>cordis</a:t>
            </a:r>
            <a:r>
              <a:rPr lang="en-IN" sz="2800" dirty="0" smtClean="0">
                <a:latin typeface="Calibri" pitchFamily="34" charset="0"/>
              </a:rPr>
              <a:t>.</a:t>
            </a:r>
          </a:p>
          <a:p>
            <a:r>
              <a:rPr lang="en-IN" sz="2800" dirty="0" smtClean="0">
                <a:latin typeface="Calibri" pitchFamily="34" charset="0"/>
              </a:rPr>
              <a:t>3-primitive ventricle.</a:t>
            </a:r>
          </a:p>
          <a:p>
            <a:r>
              <a:rPr lang="en-IN" sz="2800" dirty="0" smtClean="0">
                <a:latin typeface="Calibri" pitchFamily="34" charset="0"/>
              </a:rPr>
              <a:t>4-primitive atrium.</a:t>
            </a:r>
          </a:p>
          <a:p>
            <a:r>
              <a:rPr lang="en-IN" sz="2800" dirty="0" smtClean="0">
                <a:latin typeface="Calibri" pitchFamily="34" charset="0"/>
              </a:rPr>
              <a:t>5-sinus </a:t>
            </a:r>
            <a:r>
              <a:rPr lang="en-IN" sz="2800" dirty="0" err="1" smtClean="0">
                <a:latin typeface="Calibri" pitchFamily="34" charset="0"/>
              </a:rPr>
              <a:t>venosus</a:t>
            </a:r>
            <a:r>
              <a:rPr lang="en-IN" sz="2800" dirty="0" smtClean="0">
                <a:latin typeface="Calibri" pitchFamily="34" charset="0"/>
              </a:rPr>
              <a:t>.</a:t>
            </a:r>
            <a:endParaRPr lang="en-IN" sz="28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575" y="0"/>
            <a:ext cx="4924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u="sng" dirty="0" err="1" smtClean="0">
                <a:solidFill>
                  <a:srgbClr val="00B0F0"/>
                </a:solidFill>
              </a:rPr>
              <a:t>Secundum</a:t>
            </a:r>
            <a:r>
              <a:rPr lang="en-US" sz="3600" u="sng" dirty="0" smtClean="0">
                <a:solidFill>
                  <a:srgbClr val="00B0F0"/>
                </a:solidFill>
              </a:rPr>
              <a:t> ASD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May be associated with other ASDs.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Multiple defects can be seen if the floor of the </a:t>
            </a:r>
            <a:r>
              <a:rPr lang="en-US" sz="2200" dirty="0" err="1" smtClean="0">
                <a:latin typeface="Calibri" pitchFamily="34" charset="0"/>
              </a:rPr>
              <a:t>fossa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ovalis</a:t>
            </a:r>
            <a:r>
              <a:rPr lang="en-US" sz="2200" dirty="0" smtClean="0">
                <a:latin typeface="Calibri" pitchFamily="34" charset="0"/>
              </a:rPr>
              <a:t> (AKA valve of the foramen </a:t>
            </a:r>
            <a:r>
              <a:rPr lang="en-US" sz="2200" dirty="0" err="1" smtClean="0">
                <a:latin typeface="Calibri" pitchFamily="34" charset="0"/>
              </a:rPr>
              <a:t>ovale</a:t>
            </a:r>
            <a:r>
              <a:rPr lang="en-US" sz="2200" dirty="0" smtClean="0">
                <a:latin typeface="Calibri" pitchFamily="34" charset="0"/>
              </a:rPr>
              <a:t>) is fenestrated.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Ten to twenty percent have a functional mitral valve </a:t>
            </a:r>
            <a:r>
              <a:rPr lang="en-US" sz="2200" dirty="0" err="1" smtClean="0">
                <a:latin typeface="Calibri" pitchFamily="34" charset="0"/>
              </a:rPr>
              <a:t>prolapse</a:t>
            </a:r>
            <a:endParaRPr lang="en-US" sz="22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May be related to changing LV geometry associated with RV volume overload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8910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530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Grp="1" noChangeArrowheads="1"/>
          </p:cNvSpPr>
          <p:nvPr>
            <p:ph idx="1"/>
          </p:nvPr>
        </p:nvSpPr>
        <p:spPr>
          <a:xfrm>
            <a:off x="0" y="2332038"/>
            <a:ext cx="9144000" cy="452596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u="sng" dirty="0" smtClean="0">
                <a:solidFill>
                  <a:srgbClr val="00B0F0"/>
                </a:solidFill>
              </a:rPr>
              <a:t>Sinus </a:t>
            </a:r>
            <a:r>
              <a:rPr lang="en-US" sz="4000" u="sng" dirty="0" err="1" smtClean="0">
                <a:solidFill>
                  <a:srgbClr val="00B0F0"/>
                </a:solidFill>
              </a:rPr>
              <a:t>venosus</a:t>
            </a:r>
            <a:r>
              <a:rPr lang="en-US" sz="4000" u="sng" dirty="0" smtClean="0">
                <a:solidFill>
                  <a:srgbClr val="00B0F0"/>
                </a:solidFill>
              </a:rPr>
              <a:t> ASD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200" dirty="0" smtClean="0">
                <a:latin typeface="Calibri" pitchFamily="34" charset="0"/>
              </a:rPr>
              <a:t>Make up ~10% of ASDs.</a:t>
            </a:r>
          </a:p>
          <a:p>
            <a:pPr eaLnBrk="1" hangingPunct="1">
              <a:defRPr/>
            </a:pPr>
            <a:r>
              <a:rPr lang="en-US" sz="2200" dirty="0" smtClean="0">
                <a:latin typeface="Calibri" pitchFamily="34" charset="0"/>
              </a:rPr>
              <a:t>Characterized by </a:t>
            </a:r>
            <a:r>
              <a:rPr lang="en-US" sz="2200" dirty="0" err="1" smtClean="0">
                <a:latin typeface="Calibri" pitchFamily="34" charset="0"/>
              </a:rPr>
              <a:t>malposition</a:t>
            </a:r>
            <a:r>
              <a:rPr lang="en-US" sz="2200" dirty="0" smtClean="0">
                <a:latin typeface="Calibri" pitchFamily="34" charset="0"/>
              </a:rPr>
              <a:t> of the insertion of the SVC or IVC straddling the </a:t>
            </a:r>
            <a:r>
              <a:rPr lang="en-US" sz="2200" dirty="0" err="1" smtClean="0">
                <a:latin typeface="Calibri" pitchFamily="34" charset="0"/>
              </a:rPr>
              <a:t>atrial</a:t>
            </a:r>
            <a:r>
              <a:rPr lang="en-US" sz="2200" dirty="0" smtClean="0">
                <a:latin typeface="Calibri" pitchFamily="34" charset="0"/>
              </a:rPr>
              <a:t> septum.</a:t>
            </a:r>
          </a:p>
          <a:p>
            <a:pPr eaLnBrk="1" hangingPunct="1">
              <a:defRPr/>
            </a:pPr>
            <a:r>
              <a:rPr lang="en-US" sz="2200" dirty="0" smtClean="0">
                <a:latin typeface="Calibri" pitchFamily="34" charset="0"/>
              </a:rPr>
              <a:t>Often associated with anomalous pulmonary venous return – the RUL/RML pulmonary veins may connect with the junction of the SVC and RA in the setting of a superior sinus </a:t>
            </a:r>
            <a:r>
              <a:rPr lang="en-US" sz="2200" dirty="0" err="1" smtClean="0">
                <a:latin typeface="Calibri" pitchFamily="34" charset="0"/>
              </a:rPr>
              <a:t>venosus</a:t>
            </a:r>
            <a:r>
              <a:rPr lang="en-US" sz="2200" dirty="0" smtClean="0">
                <a:latin typeface="Calibri" pitchFamily="34" charset="0"/>
              </a:rPr>
              <a:t> ASD.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Coronary Sinus </a:t>
            </a:r>
            <a:r>
              <a:rPr lang="en-US" u="sng" dirty="0" err="1" smtClean="0">
                <a:solidFill>
                  <a:srgbClr val="00B0F0"/>
                </a:solidFill>
              </a:rPr>
              <a:t>Septal</a:t>
            </a:r>
            <a:r>
              <a:rPr lang="en-US" u="sng" dirty="0" smtClean="0">
                <a:solidFill>
                  <a:srgbClr val="00B0F0"/>
                </a:solidFill>
              </a:rPr>
              <a:t> Defects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5626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Less than 1% of ASDs</a:t>
            </a:r>
          </a:p>
          <a:p>
            <a:pPr algn="just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Defects in the inferior/anterior </a:t>
            </a:r>
            <a:r>
              <a:rPr lang="en-US" sz="2400" dirty="0" err="1" smtClean="0">
                <a:latin typeface="Calibri" pitchFamily="34" charset="0"/>
              </a:rPr>
              <a:t>atrial</a:t>
            </a:r>
            <a:r>
              <a:rPr lang="en-US" sz="2400" dirty="0" smtClean="0">
                <a:latin typeface="Calibri" pitchFamily="34" charset="0"/>
              </a:rPr>
              <a:t> septum region that includes the coronary sinus orifice.</a:t>
            </a:r>
          </a:p>
          <a:p>
            <a:pPr algn="just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Defect of at least a portion of the common wall separating the coronary sinus and the left atrium – AKA “unroofed coronary sinus”</a:t>
            </a:r>
          </a:p>
          <a:p>
            <a:pPr algn="just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Can be associated with a persistent left SVC draining into the coronary sinus.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-762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Patent Foramen </a:t>
            </a:r>
            <a:r>
              <a:rPr lang="en-US" u="sng" dirty="0" err="1" smtClean="0">
                <a:solidFill>
                  <a:srgbClr val="00B0F0"/>
                </a:solidFill>
              </a:rPr>
              <a:t>Ovale</a:t>
            </a:r>
            <a:endParaRPr lang="en-US" u="sng" dirty="0" smtClean="0">
              <a:solidFill>
                <a:srgbClr val="00B0F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5867400" cy="594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Not truly an “ASD” because no </a:t>
            </a:r>
            <a:r>
              <a:rPr lang="en-US" sz="2400" dirty="0" err="1" smtClean="0">
                <a:latin typeface="Calibri" pitchFamily="34" charset="0"/>
              </a:rPr>
              <a:t>septal</a:t>
            </a:r>
            <a:r>
              <a:rPr lang="en-US" sz="2400" dirty="0" smtClean="0">
                <a:latin typeface="Calibri" pitchFamily="34" charset="0"/>
              </a:rPr>
              <a:t> tissue is missing.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Oxygenated blood from the IVC crosses the foramen </a:t>
            </a:r>
            <a:r>
              <a:rPr lang="en-US" sz="2400" dirty="0" err="1" smtClean="0">
                <a:latin typeface="Calibri" pitchFamily="34" charset="0"/>
              </a:rPr>
              <a:t>ovale</a:t>
            </a:r>
            <a:r>
              <a:rPr lang="en-US" sz="2400" dirty="0" smtClean="0">
                <a:latin typeface="Calibri" pitchFamily="34" charset="0"/>
              </a:rPr>
              <a:t> in </a:t>
            </a:r>
            <a:r>
              <a:rPr lang="en-US" sz="2400" dirty="0" err="1" smtClean="0">
                <a:latin typeface="Calibri" pitchFamily="34" charset="0"/>
              </a:rPr>
              <a:t>utero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At birth, the flap normally closes due to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Reduced right heart pressure and PVR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Elevated LA pressure.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Flap fusion is complete by age two in 70-75% of children; the remainder have a PFO.</a:t>
            </a:r>
          </a:p>
        </p:txBody>
      </p:sp>
      <p:pic>
        <p:nvPicPr>
          <p:cNvPr id="14340" name="Picture 4" descr="pfo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685800"/>
            <a:ext cx="342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r>
              <a:rPr lang="en-IN" u="sng" dirty="0" smtClean="0">
                <a:solidFill>
                  <a:srgbClr val="00B0F0"/>
                </a:solidFill>
              </a:rPr>
              <a:t>Other congenital anomalies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5638800"/>
          </a:xfrm>
        </p:spPr>
        <p:txBody>
          <a:bodyPr>
            <a:normAutofit/>
          </a:bodyPr>
          <a:lstStyle/>
          <a:p>
            <a:endParaRPr lang="en-IN" sz="2800" u="sng" dirty="0" smtClean="0">
              <a:latin typeface="Calibri" pitchFamily="34" charset="0"/>
            </a:endParaRPr>
          </a:p>
          <a:p>
            <a:r>
              <a:rPr lang="en-IN" sz="2800" u="sng" dirty="0" smtClean="0">
                <a:latin typeface="Calibri" pitchFamily="34" charset="0"/>
              </a:rPr>
              <a:t>Probe patency of foramen </a:t>
            </a:r>
            <a:r>
              <a:rPr lang="en-IN" sz="2800" u="sng" dirty="0" err="1" smtClean="0">
                <a:latin typeface="Calibri" pitchFamily="34" charset="0"/>
              </a:rPr>
              <a:t>ovale</a:t>
            </a:r>
            <a:r>
              <a:rPr lang="en-IN" sz="2800" dirty="0" smtClean="0">
                <a:latin typeface="Calibri" pitchFamily="34" charset="0"/>
              </a:rPr>
              <a:t>: </a:t>
            </a:r>
            <a:r>
              <a:rPr lang="en-IN" sz="2400" dirty="0" smtClean="0">
                <a:latin typeface="Calibri" pitchFamily="34" charset="0"/>
              </a:rPr>
              <a:t>It takes place when the foramen is closed functionally, but remains patent anatomically.</a:t>
            </a:r>
          </a:p>
          <a:p>
            <a:r>
              <a:rPr lang="en-IN" sz="2400" dirty="0" smtClean="0">
                <a:latin typeface="Calibri" pitchFamily="34" charset="0"/>
              </a:rPr>
              <a:t> These subjects are considered as normal.</a:t>
            </a:r>
          </a:p>
          <a:p>
            <a:endParaRPr lang="en-IN" sz="2800" u="sng" dirty="0" smtClean="0">
              <a:latin typeface="Calibri" pitchFamily="34" charset="0"/>
            </a:endParaRPr>
          </a:p>
          <a:p>
            <a:r>
              <a:rPr lang="en-IN" sz="2800" u="sng" dirty="0" smtClean="0">
                <a:latin typeface="Calibri" pitchFamily="34" charset="0"/>
              </a:rPr>
              <a:t>Biventricular mono-</a:t>
            </a:r>
            <a:r>
              <a:rPr lang="en-IN" sz="2800" u="sng" dirty="0" err="1" smtClean="0">
                <a:latin typeface="Calibri" pitchFamily="34" charset="0"/>
              </a:rPr>
              <a:t>atrial</a:t>
            </a:r>
            <a:r>
              <a:rPr lang="en-IN" sz="2800" u="sng" dirty="0" smtClean="0">
                <a:latin typeface="Calibri" pitchFamily="34" charset="0"/>
              </a:rPr>
              <a:t> heart</a:t>
            </a:r>
            <a:r>
              <a:rPr lang="en-IN" sz="2800" dirty="0" smtClean="0">
                <a:latin typeface="Calibri" pitchFamily="34" charset="0"/>
              </a:rPr>
              <a:t>: </a:t>
            </a:r>
            <a:r>
              <a:rPr lang="en-IN" sz="2400" dirty="0" smtClean="0">
                <a:latin typeface="Calibri" pitchFamily="34" charset="0"/>
              </a:rPr>
              <a:t>This is due to complete failure of the </a:t>
            </a:r>
            <a:r>
              <a:rPr lang="en-IN" sz="2400" dirty="0" err="1" smtClean="0">
                <a:latin typeface="Calibri" pitchFamily="34" charset="0"/>
              </a:rPr>
              <a:t>septation</a:t>
            </a:r>
            <a:r>
              <a:rPr lang="en-IN" sz="2400" dirty="0" smtClean="0">
                <a:latin typeface="Calibri" pitchFamily="34" charset="0"/>
              </a:rPr>
              <a:t> of primitive atrium.</a:t>
            </a:r>
          </a:p>
          <a:p>
            <a:endParaRPr lang="en-IN" sz="2800" u="sng" dirty="0" smtClean="0">
              <a:latin typeface="Calibri" pitchFamily="34" charset="0"/>
            </a:endParaRPr>
          </a:p>
          <a:p>
            <a:r>
              <a:rPr lang="en-IN" sz="2800" u="sng" dirty="0" smtClean="0">
                <a:latin typeface="Calibri" pitchFamily="34" charset="0"/>
              </a:rPr>
              <a:t> Pre-natal closure of foramen </a:t>
            </a:r>
            <a:r>
              <a:rPr lang="en-IN" sz="2800" u="sng" dirty="0" err="1" smtClean="0">
                <a:latin typeface="Calibri" pitchFamily="34" charset="0"/>
              </a:rPr>
              <a:t>ovale</a:t>
            </a:r>
            <a:r>
              <a:rPr lang="en-IN" sz="2800" dirty="0" smtClean="0">
                <a:latin typeface="Calibri" pitchFamily="34" charset="0"/>
              </a:rPr>
              <a:t>: </a:t>
            </a:r>
            <a:r>
              <a:rPr lang="en-IN" sz="2400" dirty="0" smtClean="0">
                <a:latin typeface="Calibri" pitchFamily="34" charset="0"/>
              </a:rPr>
              <a:t>This is a rare anomaly.</a:t>
            </a:r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47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1" u="sng" dirty="0" err="1" smtClean="0">
                <a:solidFill>
                  <a:srgbClr val="00B0F0"/>
                </a:solidFill>
              </a:rPr>
              <a:t>Cor</a:t>
            </a:r>
            <a:r>
              <a:rPr lang="en-US" sz="2800" b="1" i="1" u="sng" dirty="0" smtClean="0">
                <a:solidFill>
                  <a:srgbClr val="00B0F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00B0F0"/>
                </a:solidFill>
              </a:rPr>
              <a:t>Triatriatum</a:t>
            </a:r>
            <a:r>
              <a:rPr lang="en-US" sz="2800" b="1" i="1" u="sng" dirty="0" smtClean="0">
                <a:solidFill>
                  <a:srgbClr val="00B0F0"/>
                </a:solidFill>
              </a:rPr>
              <a:t> Dexter</a:t>
            </a:r>
            <a:r>
              <a:rPr lang="en-US" sz="2800" u="sng" dirty="0" smtClean="0">
                <a:solidFill>
                  <a:srgbClr val="00B0F0"/>
                </a:solidFill>
              </a:rPr>
              <a:t> :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Complete persistence of the right venous valve  produces a septum in the right atrium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Separates the </a:t>
            </a:r>
            <a:r>
              <a:rPr lang="en-US" sz="2400" dirty="0" err="1" smtClean="0">
                <a:latin typeface="Calibri" pitchFamily="34" charset="0"/>
              </a:rPr>
              <a:t>intercaval</a:t>
            </a:r>
            <a:r>
              <a:rPr lang="en-US" sz="2400" dirty="0" smtClean="0">
                <a:latin typeface="Calibri" pitchFamily="34" charset="0"/>
              </a:rPr>
              <a:t> part of the right atrium from the </a:t>
            </a:r>
            <a:r>
              <a:rPr lang="en-US" sz="2400" dirty="0" err="1" smtClean="0">
                <a:latin typeface="Calibri" pitchFamily="34" charset="0"/>
              </a:rPr>
              <a:t>atrial</a:t>
            </a:r>
            <a:r>
              <a:rPr lang="en-US" sz="2400" dirty="0" smtClean="0">
                <a:latin typeface="Calibri" pitchFamily="34" charset="0"/>
              </a:rPr>
              <a:t> body. The remaining opening may be quite small and restrictive</a:t>
            </a:r>
            <a:r>
              <a:rPr lang="en-US" sz="2400" b="1" i="1" dirty="0" smtClean="0"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2800" b="1" i="1" dirty="0" smtClean="0"/>
          </a:p>
          <a:p>
            <a:pPr>
              <a:lnSpc>
                <a:spcPct val="90000"/>
              </a:lnSpc>
            </a:pPr>
            <a:r>
              <a:rPr lang="en-US" sz="2800" b="1" i="1" u="sng" dirty="0" smtClean="0">
                <a:solidFill>
                  <a:srgbClr val="00B0F0"/>
                </a:solidFill>
              </a:rPr>
              <a:t>Persistent Left Superior Vena Cava</a:t>
            </a:r>
            <a:r>
              <a:rPr lang="en-US" sz="2800" u="sng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  </a:t>
            </a:r>
            <a:r>
              <a:rPr lang="en-US" sz="2400" dirty="0" smtClean="0">
                <a:latin typeface="Calibri" pitchFamily="34" charset="0"/>
              </a:rPr>
              <a:t>Persistence of the left common cardinal vein and left sinus horn results in a left superior vena cava draining into the coronary sinus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50" descr="235AB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err="1" smtClean="0">
                <a:solidFill>
                  <a:srgbClr val="00B0F0"/>
                </a:solidFill>
              </a:rPr>
              <a:t>Cor</a:t>
            </a:r>
            <a:r>
              <a:rPr lang="en-US" u="sng" dirty="0" smtClean="0">
                <a:solidFill>
                  <a:srgbClr val="00B0F0"/>
                </a:solidFill>
              </a:rPr>
              <a:t> </a:t>
            </a:r>
            <a:r>
              <a:rPr lang="en-US" u="sng" dirty="0" err="1" smtClean="0">
                <a:solidFill>
                  <a:srgbClr val="00B0F0"/>
                </a:solidFill>
              </a:rPr>
              <a:t>Triatriatum</a:t>
            </a:r>
            <a:r>
              <a:rPr lang="en-US" u="sng" dirty="0" smtClean="0">
                <a:solidFill>
                  <a:srgbClr val="00B0F0"/>
                </a:solidFill>
              </a:rPr>
              <a:t> Sinister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Incorporation of the common pulmonary vein into the left atrium does not take place </a:t>
            </a:r>
          </a:p>
          <a:p>
            <a:pPr eaLnBrk="1" hangingPunct="1"/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common pulmonary venous </a:t>
            </a:r>
            <a:r>
              <a:rPr lang="en-US" sz="2400" dirty="0" err="1" smtClean="0">
                <a:latin typeface="Calibri" pitchFamily="34" charset="0"/>
              </a:rPr>
              <a:t>ostium</a:t>
            </a:r>
            <a:r>
              <a:rPr lang="en-US" sz="2400" dirty="0" smtClean="0">
                <a:latin typeface="Calibri" pitchFamily="34" charset="0"/>
              </a:rPr>
              <a:t> remains narrow</a:t>
            </a:r>
          </a:p>
          <a:p>
            <a:pPr eaLnBrk="1" hangingPunct="1"/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results in a septum- that divides the left atrium into two components:</a:t>
            </a:r>
          </a:p>
          <a:p>
            <a:pPr eaLnBrk="1" hangingPunct="1">
              <a:buNone/>
            </a:pPr>
            <a:r>
              <a:rPr lang="en-US" sz="2400" dirty="0" smtClean="0">
                <a:latin typeface="Calibri" pitchFamily="34" charset="0"/>
              </a:rPr>
              <a:t>         One receives the pulmonary veins, and the </a:t>
            </a:r>
          </a:p>
          <a:p>
            <a:pPr eaLnBrk="1" hangingPunct="1">
              <a:buNone/>
            </a:pPr>
            <a:r>
              <a:rPr lang="en-US" sz="2400" dirty="0" smtClean="0">
                <a:latin typeface="Calibri" pitchFamily="34" charset="0"/>
              </a:rPr>
              <a:t>         other has access to MV and the left </a:t>
            </a:r>
            <a:r>
              <a:rPr lang="en-US" sz="2400" dirty="0" err="1" smtClean="0">
                <a:latin typeface="Calibri" pitchFamily="34" charset="0"/>
              </a:rPr>
              <a:t>atrial</a:t>
            </a:r>
            <a:r>
              <a:rPr lang="en-US" sz="2400" dirty="0" smtClean="0">
                <a:latin typeface="Calibri" pitchFamily="34" charset="0"/>
              </a:rPr>
              <a:t> appendage       	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447800"/>
            <a:ext cx="6480048" cy="2301240"/>
          </a:xfrm>
        </p:spPr>
        <p:txBody>
          <a:bodyPr/>
          <a:lstStyle/>
          <a:p>
            <a:r>
              <a:rPr lang="en-US" dirty="0" smtClean="0"/>
              <a:t>VENTRICULAR SEPTAL DEFECT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endParaRPr lang="en-IN" dirty="0" smtClean="0">
              <a:latin typeface="Calibri" pitchFamily="34" charset="0"/>
            </a:endParaRPr>
          </a:p>
          <a:p>
            <a:r>
              <a:rPr lang="en-IN" sz="2800" dirty="0" smtClean="0">
                <a:latin typeface="Calibri" pitchFamily="34" charset="0"/>
              </a:rPr>
              <a:t> </a:t>
            </a:r>
            <a:r>
              <a:rPr lang="en-IN" sz="2800" b="1" dirty="0" smtClean="0">
                <a:latin typeface="Calibri" pitchFamily="34" charset="0"/>
              </a:rPr>
              <a:t>VSD</a:t>
            </a:r>
            <a:r>
              <a:rPr lang="en-IN" sz="2800" dirty="0" smtClean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is a defect in the  ventricular septum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Most common congenital cardiac anomalies.</a:t>
            </a:r>
          </a:p>
          <a:p>
            <a:r>
              <a:rPr lang="en-IN" sz="2400" dirty="0" smtClean="0">
                <a:latin typeface="Calibri" pitchFamily="34" charset="0"/>
              </a:rPr>
              <a:t>3-3.8  per 1000 live births</a:t>
            </a:r>
          </a:p>
          <a:p>
            <a:r>
              <a:rPr lang="en-IN" sz="2400" dirty="0" smtClean="0">
                <a:latin typeface="Calibri" pitchFamily="34" charset="0"/>
              </a:rPr>
              <a:t>30-60% of all newborns with a CHD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The membranous portion-most commonly affected in adults and older children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Prospective studies give a prevalence of 2-5 per 100 births of </a:t>
            </a:r>
            <a:r>
              <a:rPr lang="en-IN" sz="2400" dirty="0" err="1" smtClean="0">
                <a:latin typeface="Calibri" pitchFamily="34" charset="0"/>
              </a:rPr>
              <a:t>trabecular</a:t>
            </a:r>
            <a:r>
              <a:rPr lang="en-IN" sz="2400" dirty="0" smtClean="0">
                <a:latin typeface="Calibri" pitchFamily="34" charset="0"/>
              </a:rPr>
              <a:t> VSDs that closes shortly after birth in 80-90% of the cases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IN" u="sng" dirty="0" smtClean="0">
                <a:solidFill>
                  <a:srgbClr val="00B0F0"/>
                </a:solidFill>
              </a:rPr>
              <a:t>Folding of the heart tube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IN" sz="2200" dirty="0" smtClean="0">
                <a:latin typeface="Calibri" pitchFamily="34" charset="0"/>
              </a:rPr>
              <a:t>During the 4th week, the folding of the heart tube takes place.</a:t>
            </a:r>
          </a:p>
          <a:p>
            <a:endParaRPr lang="en-IN" sz="2200" dirty="0" smtClean="0">
              <a:latin typeface="Calibri" pitchFamily="34" charset="0"/>
            </a:endParaRPr>
          </a:p>
          <a:p>
            <a:r>
              <a:rPr lang="en-IN" sz="2200" dirty="0" smtClean="0">
                <a:latin typeface="Calibri" pitchFamily="34" charset="0"/>
              </a:rPr>
              <a:t>The formation of the AV canal and the </a:t>
            </a:r>
            <a:r>
              <a:rPr lang="en-IN" sz="2200" dirty="0" err="1" smtClean="0">
                <a:latin typeface="Calibri" pitchFamily="34" charset="0"/>
              </a:rPr>
              <a:t>endocardial</a:t>
            </a:r>
            <a:r>
              <a:rPr lang="en-IN" sz="2200" dirty="0" smtClean="0">
                <a:latin typeface="Calibri" pitchFamily="34" charset="0"/>
              </a:rPr>
              <a:t> cushions also take place around the same time.</a:t>
            </a:r>
            <a:endParaRPr lang="en-IN" sz="22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49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u="sng" dirty="0" smtClean="0">
                <a:solidFill>
                  <a:srgbClr val="00B0F0"/>
                </a:solidFill>
              </a:rPr>
              <a:t>Classification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>
            <a:normAutofit/>
          </a:bodyPr>
          <a:lstStyle/>
          <a:p>
            <a:r>
              <a:rPr lang="en-US" sz="2800" u="sng" dirty="0" err="1" smtClean="0">
                <a:latin typeface="Calibri" pitchFamily="34" charset="0"/>
              </a:rPr>
              <a:t>Perimembranous</a:t>
            </a:r>
            <a:r>
              <a:rPr lang="en-US" sz="2800" u="sng" dirty="0" smtClean="0">
                <a:latin typeface="Calibri" pitchFamily="34" charset="0"/>
              </a:rPr>
              <a:t>(membranous/</a:t>
            </a:r>
            <a:r>
              <a:rPr lang="en-US" sz="2800" u="sng" dirty="0" err="1" smtClean="0">
                <a:latin typeface="Calibri" pitchFamily="34" charset="0"/>
              </a:rPr>
              <a:t>infracristal</a:t>
            </a:r>
            <a:r>
              <a:rPr lang="en-US" sz="2800" u="sng" dirty="0" smtClean="0">
                <a:latin typeface="Calibri" pitchFamily="34" charset="0"/>
              </a:rPr>
              <a:t>)</a:t>
            </a:r>
            <a:r>
              <a:rPr lang="en-US" sz="2800" dirty="0" smtClean="0">
                <a:latin typeface="Calibri" pitchFamily="34" charset="0"/>
              </a:rPr>
              <a:t>70-80%</a:t>
            </a:r>
          </a:p>
          <a:p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u="sng" dirty="0" smtClean="0">
                <a:latin typeface="Calibri" pitchFamily="34" charset="0"/>
              </a:rPr>
              <a:t>Muscular</a:t>
            </a:r>
            <a:r>
              <a:rPr lang="en-US" sz="2800" dirty="0" smtClean="0">
                <a:latin typeface="Calibri" pitchFamily="34" charset="0"/>
              </a:rPr>
              <a:t>- 5-20%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                Central- mid muscular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                Apical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                Marginal- along RV </a:t>
            </a:r>
            <a:r>
              <a:rPr lang="en-US" sz="2800" dirty="0" err="1" smtClean="0">
                <a:latin typeface="Calibri" pitchFamily="34" charset="0"/>
              </a:rPr>
              <a:t>septal</a:t>
            </a:r>
            <a:r>
              <a:rPr lang="en-US" sz="2800" dirty="0" smtClean="0">
                <a:latin typeface="Calibri" pitchFamily="34" charset="0"/>
              </a:rPr>
              <a:t> junction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                Swiss cheese septum – multiple defects</a:t>
            </a:r>
          </a:p>
          <a:p>
            <a:r>
              <a:rPr lang="en-US" sz="2800" u="sng" dirty="0" smtClean="0">
                <a:latin typeface="Calibri" pitchFamily="34" charset="0"/>
              </a:rPr>
              <a:t>Inlet/ AV canal type</a:t>
            </a:r>
            <a:r>
              <a:rPr lang="en-US" sz="2800" dirty="0" smtClean="0">
                <a:latin typeface="Calibri" pitchFamily="34" charset="0"/>
              </a:rPr>
              <a:t>-5-8%</a:t>
            </a:r>
          </a:p>
          <a:p>
            <a:r>
              <a:rPr lang="en-US" sz="2800" u="sng" dirty="0" err="1" smtClean="0">
                <a:latin typeface="Calibri" pitchFamily="34" charset="0"/>
              </a:rPr>
              <a:t>Supracrital</a:t>
            </a:r>
            <a:r>
              <a:rPr lang="en-US" sz="2800" u="sng" dirty="0" smtClean="0">
                <a:latin typeface="Calibri" pitchFamily="34" charset="0"/>
              </a:rPr>
              <a:t>/ </a:t>
            </a:r>
            <a:r>
              <a:rPr lang="en-US" sz="2800" u="sng" dirty="0" err="1" smtClean="0">
                <a:latin typeface="Calibri" pitchFamily="34" charset="0"/>
              </a:rPr>
              <a:t>subaortic</a:t>
            </a:r>
            <a:r>
              <a:rPr lang="en-US" sz="2800" dirty="0" smtClean="0">
                <a:latin typeface="Calibri" pitchFamily="34" charset="0"/>
              </a:rPr>
              <a:t>- 5-7%</a:t>
            </a:r>
          </a:p>
          <a:p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Location of VSDs</a:t>
            </a:r>
            <a:endParaRPr lang="en-US" u="sng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vsdech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534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5691" y="53340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Swiss cheese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43434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Muscular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54102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Inlet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5692" y="3733800"/>
            <a:ext cx="74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outlet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46598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perimembranous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Types of VSD </a:t>
            </a:r>
            <a:r>
              <a:rPr lang="en-US" dirty="0" smtClean="0">
                <a:solidFill>
                  <a:srgbClr val="00B0F0"/>
                </a:solidFill>
              </a:rPr>
              <a:t>	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Admin\Desktop\do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0668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Small VSD in infancy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&lt;1/3</a:t>
            </a:r>
            <a:r>
              <a:rPr lang="en-US" sz="2400" baseline="30000" dirty="0" smtClean="0">
                <a:latin typeface="Calibri" pitchFamily="34" charset="0"/>
              </a:rPr>
              <a:t>rd</a:t>
            </a:r>
            <a:r>
              <a:rPr lang="en-US" sz="2400" dirty="0" smtClean="0">
                <a:latin typeface="Calibri" pitchFamily="34" charset="0"/>
              </a:rPr>
              <a:t> size of aortic root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shunt limited by size of the defect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Shunt entirely during ventricular systole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L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R shunt &lt;50% LV output</a:t>
            </a:r>
          </a:p>
          <a:p>
            <a:endParaRPr lang="en-US" sz="2400" dirty="0" smtClean="0">
              <a:latin typeface="Calibri" pitchFamily="34" charset="0"/>
              <a:sym typeface="Wingdings" pitchFamily="2" charset="2"/>
            </a:endParaRPr>
          </a:p>
          <a:p>
            <a:r>
              <a:rPr lang="en-US" sz="2400" dirty="0" err="1" smtClean="0">
                <a:latin typeface="Calibri" pitchFamily="34" charset="0"/>
                <a:sym typeface="Wingdings" pitchFamily="2" charset="2"/>
              </a:rPr>
              <a:t>Pulmonary:systemic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 flow ratio &lt; 2:1</a:t>
            </a:r>
            <a:endParaRPr lang="en-IN" sz="2400" dirty="0" smtClean="0">
              <a:latin typeface="Calibri" pitchFamily="34" charset="0"/>
            </a:endParaRP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7467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Medium sized VSD</a:t>
            </a:r>
            <a:r>
              <a:rPr lang="en-US" dirty="0" smtClean="0">
                <a:solidFill>
                  <a:srgbClr val="00B0F0"/>
                </a:solidFill>
              </a:rPr>
              <a:t>	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2672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VSD size about  half – equal to the size of the aortic orifice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When PA &amp; RVSP are &gt; 50% of systemic arterial pressure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r>
              <a:rPr lang="en-US" sz="2400" dirty="0" smtClean="0">
                <a:latin typeface="Calibri" pitchFamily="34" charset="0"/>
              </a:rPr>
              <a:t>mod-large L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R shunt develops</a:t>
            </a:r>
          </a:p>
          <a:p>
            <a:endParaRPr lang="en-IN" sz="2400" dirty="0"/>
          </a:p>
        </p:txBody>
      </p:sp>
      <p:pic>
        <p:nvPicPr>
          <p:cNvPr id="4" name="Picture 2" descr="C:\Users\Admin\Desktop\do10.jpg"/>
          <p:cNvPicPr>
            <a:picLocks noChangeAspect="1" noChangeArrowheads="1"/>
          </p:cNvPicPr>
          <p:nvPr/>
        </p:nvPicPr>
        <p:blipFill>
          <a:blip r:embed="rId2" cstate="print"/>
          <a:srcRect l="14986" t="1976" r="20821" b="16440"/>
          <a:stretch>
            <a:fillRect/>
          </a:stretch>
        </p:blipFill>
        <p:spPr bwMode="auto">
          <a:xfrm>
            <a:off x="4643438" y="990600"/>
            <a:ext cx="4500562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Large VSD</a:t>
            </a:r>
            <a:r>
              <a:rPr lang="en-US" dirty="0" smtClean="0">
                <a:solidFill>
                  <a:srgbClr val="00B0F0"/>
                </a:solidFill>
              </a:rPr>
              <a:t> 		</a:t>
            </a:r>
            <a:r>
              <a:rPr lang="en-US" dirty="0" smtClean="0"/>
              <a:t>		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214422"/>
            <a:ext cx="4572000" cy="5186378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latin typeface="Calibri" pitchFamily="34" charset="0"/>
              </a:rPr>
              <a:t>Size equal to the aortic root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Equalization of pressures in RV&amp; LV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Increased LA pressure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opening of foramen </a:t>
            </a:r>
            <a:r>
              <a:rPr lang="en-US" sz="2400" dirty="0" err="1" smtClean="0">
                <a:latin typeface="Calibri" pitchFamily="34" charset="0"/>
                <a:sym typeface="Wingdings" pitchFamily="2" charset="2"/>
              </a:rPr>
              <a:t>ovale</a:t>
            </a:r>
            <a:endParaRPr lang="en-US" sz="2400" dirty="0" smtClean="0"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4098" name="Picture 2" descr="C:\Users\Admin\Desktop\muhasina\vs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76200"/>
            <a:ext cx="4343400" cy="655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5438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Hemodynamic classification 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Calibri" pitchFamily="34" charset="0"/>
              </a:rPr>
              <a:t>Restrictive</a:t>
            </a:r>
            <a:r>
              <a:rPr lang="en-US" sz="2400" dirty="0" smtClean="0">
                <a:latin typeface="Calibri" pitchFamily="34" charset="0"/>
              </a:rPr>
              <a:t>-   resistance that limits the shunt at the site of </a:t>
            </a:r>
            <a:r>
              <a:rPr lang="en-US" sz="2400" dirty="0" err="1" smtClean="0">
                <a:latin typeface="Calibri" pitchFamily="34" charset="0"/>
              </a:rPr>
              <a:t>vsd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                      LVSP &gt; RVSP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                      </a:t>
            </a:r>
            <a:r>
              <a:rPr lang="en-US" sz="2400" dirty="0" err="1" smtClean="0">
                <a:latin typeface="Calibri" pitchFamily="34" charset="0"/>
              </a:rPr>
              <a:t>pulm</a:t>
            </a:r>
            <a:r>
              <a:rPr lang="en-US" sz="2400" dirty="0" smtClean="0">
                <a:latin typeface="Calibri" pitchFamily="34" charset="0"/>
              </a:rPr>
              <a:t> /aortic systolic pressure ratio &lt; 0.3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                      </a:t>
            </a:r>
            <a:r>
              <a:rPr lang="en-US" sz="2400" dirty="0" err="1" smtClean="0">
                <a:latin typeface="Calibri" pitchFamily="34" charset="0"/>
              </a:rPr>
              <a:t>Qp</a:t>
            </a:r>
            <a:r>
              <a:rPr lang="en-US" sz="2400" dirty="0" smtClean="0">
                <a:latin typeface="Calibri" pitchFamily="34" charset="0"/>
              </a:rPr>
              <a:t> / Qs &lt; 1.4/1</a:t>
            </a:r>
          </a:p>
          <a:p>
            <a:endParaRPr lang="en-US" sz="24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Calibri" pitchFamily="34" charset="0"/>
              </a:rPr>
              <a:t>Moderately restrictive </a:t>
            </a:r>
            <a:r>
              <a:rPr lang="en-US" sz="2400" dirty="0" smtClean="0">
                <a:latin typeface="Calibri" pitchFamily="34" charset="0"/>
              </a:rPr>
              <a:t>- RVSP high, but less than LVSP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                                  - </a:t>
            </a:r>
            <a:r>
              <a:rPr lang="en-US" sz="2400" dirty="0" err="1" smtClean="0">
                <a:latin typeface="Calibri" pitchFamily="34" charset="0"/>
              </a:rPr>
              <a:t>Qp</a:t>
            </a:r>
            <a:r>
              <a:rPr lang="en-US" sz="2400" dirty="0" smtClean="0">
                <a:latin typeface="Calibri" pitchFamily="34" charset="0"/>
              </a:rPr>
              <a:t>/Qs 1.4-2.2</a:t>
            </a:r>
          </a:p>
          <a:p>
            <a:pPr marL="342900" lvl="2" indent="-342900"/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42900" lvl="2" indent="-342900">
              <a:buNone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Non restrictive </a:t>
            </a:r>
            <a:r>
              <a:rPr lang="en-US" dirty="0" smtClean="0">
                <a:latin typeface="Calibri" pitchFamily="34" charset="0"/>
              </a:rPr>
              <a:t>-Shunt not limited at the site of defect</a:t>
            </a:r>
          </a:p>
          <a:p>
            <a:pPr marL="342900" lvl="2" indent="-342900">
              <a:buNone/>
            </a:pPr>
            <a:r>
              <a:rPr lang="en-US" dirty="0" smtClean="0">
                <a:latin typeface="Calibri" pitchFamily="34" charset="0"/>
              </a:rPr>
              <a:t>                             RVSP , LVSP, PA , Aortic systolic pressures equal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                      </a:t>
            </a:r>
            <a:r>
              <a:rPr lang="en-US" sz="2400" dirty="0" err="1" smtClean="0">
                <a:latin typeface="Calibri" pitchFamily="34" charset="0"/>
              </a:rPr>
              <a:t>Qp</a:t>
            </a:r>
            <a:r>
              <a:rPr lang="en-US" sz="2400" dirty="0" smtClean="0">
                <a:latin typeface="Calibri" pitchFamily="34" charset="0"/>
              </a:rPr>
              <a:t>/Qs &gt;2.2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                       Flow determined by PVR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00B0F0"/>
                </a:solidFill>
              </a:rPr>
              <a:t>Natural history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</a:rPr>
              <a:t>Spontaneous closure </a:t>
            </a:r>
            <a:r>
              <a:rPr lang="en-US" sz="3200" dirty="0" smtClean="0"/>
              <a:t>:</a:t>
            </a:r>
            <a:r>
              <a:rPr lang="en-US" sz="2600" dirty="0" smtClean="0">
                <a:latin typeface="Calibri" pitchFamily="34" charset="0"/>
              </a:rPr>
              <a:t>75-85 % all VSDs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</a:rPr>
              <a:t>                                                     :35% </a:t>
            </a:r>
            <a:r>
              <a:rPr lang="en-US" sz="2600" dirty="0" err="1" smtClean="0">
                <a:latin typeface="Calibri" pitchFamily="34" charset="0"/>
              </a:rPr>
              <a:t>perimemb</a:t>
            </a:r>
            <a:r>
              <a:rPr lang="en-US" sz="2600" dirty="0" smtClean="0">
                <a:latin typeface="Calibri" pitchFamily="34" charset="0"/>
              </a:rPr>
              <a:t> ( 1</a:t>
            </a:r>
            <a:r>
              <a:rPr lang="en-US" sz="2600" baseline="30000" dirty="0" smtClean="0">
                <a:latin typeface="Calibri" pitchFamily="34" charset="0"/>
              </a:rPr>
              <a:t>st</a:t>
            </a:r>
            <a:r>
              <a:rPr lang="en-US" sz="2600" dirty="0" smtClean="0">
                <a:latin typeface="Calibri" pitchFamily="34" charset="0"/>
              </a:rPr>
              <a:t> 6/12)</a:t>
            </a:r>
          </a:p>
          <a:p>
            <a:r>
              <a:rPr lang="en-US" sz="2600" dirty="0" smtClean="0">
                <a:latin typeface="Calibri" pitchFamily="34" charset="0"/>
              </a:rPr>
              <a:t>More frequent in small defects </a:t>
            </a:r>
          </a:p>
          <a:p>
            <a:r>
              <a:rPr lang="en-US" sz="2600" dirty="0" smtClean="0">
                <a:latin typeface="Calibri" pitchFamily="34" charset="0"/>
              </a:rPr>
              <a:t>Decrease in size with age</a:t>
            </a:r>
          </a:p>
          <a:p>
            <a:r>
              <a:rPr lang="en-US" sz="2600" dirty="0" smtClean="0">
                <a:latin typeface="Calibri" pitchFamily="34" charset="0"/>
              </a:rPr>
              <a:t>Inlet &amp; outlet defects do not become smaller /close </a:t>
            </a:r>
            <a:r>
              <a:rPr lang="en-US" sz="2600" dirty="0" err="1" smtClean="0">
                <a:latin typeface="Calibri" pitchFamily="34" charset="0"/>
              </a:rPr>
              <a:t>spont</a:t>
            </a:r>
            <a:endParaRPr lang="en-US" sz="26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Large &amp; nonrestrictive defects : 10- 15%</a:t>
            </a:r>
          </a:p>
          <a:p>
            <a:endParaRPr lang="en-US" sz="2600" dirty="0" smtClean="0">
              <a:latin typeface="Calibri" pitchFamily="34" charset="0"/>
            </a:endParaRPr>
          </a:p>
          <a:p>
            <a:r>
              <a:rPr lang="en-US" sz="26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Endocarditis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– risk of </a:t>
            </a:r>
            <a:r>
              <a:rPr lang="en-US" sz="2600" dirty="0" err="1" smtClean="0">
                <a:latin typeface="Calibri" pitchFamily="34" charset="0"/>
              </a:rPr>
              <a:t>endocarditis</a:t>
            </a:r>
            <a:r>
              <a:rPr lang="en-US" sz="2600" dirty="0" smtClean="0">
                <a:latin typeface="Calibri" pitchFamily="34" charset="0"/>
              </a:rPr>
              <a:t> 4-10% for the first 30 years of life</a:t>
            </a:r>
          </a:p>
          <a:p>
            <a:r>
              <a:rPr lang="en-US" sz="2600" dirty="0" smtClean="0">
                <a:latin typeface="Calibri" pitchFamily="34" charset="0"/>
              </a:rPr>
              <a:t>High velocity turbulent jet into RV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CHF </a:t>
            </a:r>
          </a:p>
          <a:p>
            <a:r>
              <a:rPr lang="en-US" sz="2400" dirty="0" smtClean="0">
                <a:latin typeface="Calibri" pitchFamily="34" charset="0"/>
              </a:rPr>
              <a:t>Large VSDs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Mod sized VSDs survive into adulthood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Increased </a:t>
            </a:r>
            <a:r>
              <a:rPr lang="en-US" sz="2400" dirty="0" err="1" smtClean="0">
                <a:latin typeface="Calibri" pitchFamily="34" charset="0"/>
              </a:rPr>
              <a:t>rt</a:t>
            </a:r>
            <a:r>
              <a:rPr lang="en-US" sz="2400" dirty="0" smtClean="0">
                <a:latin typeface="Calibri" pitchFamily="34" charset="0"/>
              </a:rPr>
              <a:t> sided flow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alibri" pitchFamily="34" charset="0"/>
              </a:rPr>
              <a:t> pulmonary vascular disease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Calibri" pitchFamily="34" charset="0"/>
                <a:sym typeface="Wingdings" pitchFamily="2" charset="2"/>
              </a:rPr>
              <a:t>Eisenmenger’s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 physiology if left untreated</a:t>
            </a:r>
            <a:endParaRPr lang="en-US" sz="2400" dirty="0" smtClean="0">
              <a:latin typeface="Calibri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467600" cy="114300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00B0F0"/>
                </a:solidFill>
              </a:rPr>
              <a:t>Mechanisms of closure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867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Growth &amp; hypertrophy of septum around the defect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By development of </a:t>
            </a:r>
            <a:r>
              <a:rPr lang="en-US" sz="2400" dirty="0" err="1" smtClean="0">
                <a:latin typeface="Calibri" pitchFamily="34" charset="0"/>
              </a:rPr>
              <a:t>subacute</a:t>
            </a:r>
            <a:r>
              <a:rPr lang="en-US" sz="2400" dirty="0" smtClean="0">
                <a:latin typeface="Calibri" pitchFamily="34" charset="0"/>
              </a:rPr>
              <a:t> bacterial </a:t>
            </a:r>
            <a:r>
              <a:rPr lang="en-US" sz="2400" dirty="0" err="1" smtClean="0">
                <a:latin typeface="Calibri" pitchFamily="34" charset="0"/>
              </a:rPr>
              <a:t>endocarditis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Adherence of </a:t>
            </a:r>
            <a:r>
              <a:rPr lang="en-US" sz="2400" dirty="0" err="1" smtClean="0">
                <a:latin typeface="Calibri" pitchFamily="34" charset="0"/>
              </a:rPr>
              <a:t>septal</a:t>
            </a:r>
            <a:r>
              <a:rPr lang="en-US" sz="2400" dirty="0" smtClean="0">
                <a:latin typeface="Calibri" pitchFamily="34" charset="0"/>
              </a:rPr>
              <a:t> tissue to the margins 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   (Negative pressure effect exerted by a high velocity stream flowing through the defect 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Ventricular </a:t>
            </a:r>
            <a:r>
              <a:rPr lang="en-US" sz="2400" dirty="0" err="1" smtClean="0">
                <a:latin typeface="Calibri" pitchFamily="34" charset="0"/>
              </a:rPr>
              <a:t>septal</a:t>
            </a:r>
            <a:r>
              <a:rPr lang="en-US" sz="2400" dirty="0" smtClean="0">
                <a:latin typeface="Calibri" pitchFamily="34" charset="0"/>
              </a:rPr>
              <a:t> aneurysm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prolapse</a:t>
            </a:r>
            <a:r>
              <a:rPr lang="en-US" sz="2400" dirty="0" smtClean="0">
                <a:latin typeface="Calibri" pitchFamily="34" charset="0"/>
              </a:rPr>
              <a:t> of aortic cusp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intrusion of a sinus of </a:t>
            </a:r>
            <a:r>
              <a:rPr lang="en-US" sz="2400" dirty="0" err="1" smtClean="0">
                <a:latin typeface="Calibri" pitchFamily="34" charset="0"/>
              </a:rPr>
              <a:t>valsalva</a:t>
            </a:r>
            <a:r>
              <a:rPr lang="en-US" sz="2400" dirty="0" smtClean="0">
                <a:latin typeface="Calibri" pitchFamily="34" charset="0"/>
              </a:rPr>
              <a:t> aneurysm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FORMATION OF CARDIAC SEPTA</a:t>
            </a:r>
            <a:endParaRPr lang="en-IN" sz="3200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The major septa of the heart are formed between the 27th and 37th days of development.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 </a:t>
            </a:r>
          </a:p>
          <a:p>
            <a:r>
              <a:rPr lang="en-IN" sz="2400" dirty="0" smtClean="0">
                <a:latin typeface="Calibri" pitchFamily="34" charset="0"/>
              </a:rPr>
              <a:t>When the embryo grows in length from 5 mm to approx.  16 to 17 mm. 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Septum formation can involves-</a:t>
            </a:r>
          </a:p>
          <a:p>
            <a:pPr>
              <a:buNone/>
            </a:pPr>
            <a:r>
              <a:rPr lang="en-IN" sz="2400" b="1" dirty="0" smtClean="0">
                <a:latin typeface="Calibri" pitchFamily="34" charset="0"/>
              </a:rPr>
              <a:t>     </a:t>
            </a:r>
          </a:p>
          <a:p>
            <a:pPr>
              <a:buNone/>
            </a:pPr>
            <a:r>
              <a:rPr lang="en-IN" sz="2400" b="1" dirty="0" smtClean="0">
                <a:latin typeface="Calibri" pitchFamily="34" charset="0"/>
              </a:rPr>
              <a:t>     </a:t>
            </a:r>
            <a:r>
              <a:rPr lang="en-IN" sz="2400" b="1" dirty="0" err="1" smtClean="0">
                <a:latin typeface="Calibri" pitchFamily="34" charset="0"/>
              </a:rPr>
              <a:t>Endocardial</a:t>
            </a:r>
            <a:r>
              <a:rPr lang="en-IN" sz="2400" b="1" dirty="0" smtClean="0">
                <a:latin typeface="Calibri" pitchFamily="34" charset="0"/>
              </a:rPr>
              <a:t> cushions formation</a:t>
            </a:r>
            <a:endParaRPr lang="en-IN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   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     </a:t>
            </a:r>
            <a:r>
              <a:rPr lang="en-IN" sz="2400" b="1" dirty="0" smtClean="0">
                <a:latin typeface="Calibri" pitchFamily="34" charset="0"/>
              </a:rPr>
              <a:t>Passive expansion of chambers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     </a:t>
            </a:r>
          </a:p>
          <a:p>
            <a:pPr>
              <a:buNone/>
            </a:pPr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VSD with AR</a:t>
            </a:r>
            <a:endParaRPr lang="en-IN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556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Peri</a:t>
            </a:r>
            <a:r>
              <a:rPr lang="en-US" sz="2400" dirty="0" smtClean="0">
                <a:latin typeface="Calibri" pitchFamily="34" charset="0"/>
              </a:rPr>
              <a:t> membranous VSD with AR - 5-8%</a:t>
            </a:r>
          </a:p>
          <a:p>
            <a:r>
              <a:rPr lang="en-US" sz="2400" dirty="0" err="1" smtClean="0">
                <a:latin typeface="Calibri" pitchFamily="34" charset="0"/>
              </a:rPr>
              <a:t>Subarterial</a:t>
            </a:r>
            <a:r>
              <a:rPr lang="en-US" sz="2400" dirty="0" smtClean="0">
                <a:latin typeface="Calibri" pitchFamily="34" charset="0"/>
              </a:rPr>
              <a:t> VSDs – 30%</a:t>
            </a:r>
          </a:p>
          <a:p>
            <a:r>
              <a:rPr lang="en-US" sz="2400" dirty="0" smtClean="0">
                <a:latin typeface="Calibri" pitchFamily="34" charset="0"/>
              </a:rPr>
              <a:t>Sagging or </a:t>
            </a:r>
            <a:r>
              <a:rPr lang="en-US" sz="2400" dirty="0" err="1" smtClean="0">
                <a:latin typeface="Calibri" pitchFamily="34" charset="0"/>
              </a:rPr>
              <a:t>herniation</a:t>
            </a:r>
            <a:r>
              <a:rPr lang="en-US" sz="2400" dirty="0" smtClean="0">
                <a:latin typeface="Calibri" pitchFamily="34" charset="0"/>
              </a:rPr>
              <a:t> of RCC or RCC+ NCC</a:t>
            </a:r>
          </a:p>
          <a:p>
            <a:r>
              <a:rPr lang="en-US" sz="2400" dirty="0" smtClean="0">
                <a:latin typeface="Calibri" pitchFamily="34" charset="0"/>
              </a:rPr>
              <a:t>May cause RVOT obstruction</a:t>
            </a:r>
          </a:p>
          <a:p>
            <a:r>
              <a:rPr lang="en-US" sz="2400" dirty="0" smtClean="0">
                <a:latin typeface="Calibri" pitchFamily="34" charset="0"/>
              </a:rPr>
              <a:t>Due to morphological abnormality of valve </a:t>
            </a:r>
          </a:p>
          <a:p>
            <a:r>
              <a:rPr lang="en-US" sz="2400" dirty="0" smtClean="0">
                <a:latin typeface="Calibri" pitchFamily="34" charset="0"/>
                <a:sym typeface="Wingdings" pitchFamily="2" charset="2"/>
              </a:rPr>
              <a:t>LV volume – </a:t>
            </a:r>
            <a:r>
              <a:rPr lang="en-US" sz="2400" dirty="0" err="1" smtClean="0">
                <a:latin typeface="Calibri" pitchFamily="34" charset="0"/>
                <a:sym typeface="Wingdings" pitchFamily="2" charset="2"/>
              </a:rPr>
              <a:t>regurgitant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 volume &amp; shunt volume</a:t>
            </a:r>
          </a:p>
          <a:p>
            <a:r>
              <a:rPr lang="en-US" sz="2400" dirty="0" smtClean="0">
                <a:latin typeface="Calibri" pitchFamily="34" charset="0"/>
              </a:rPr>
              <a:t>VSD murmur dates from infancy</a:t>
            </a:r>
          </a:p>
          <a:p>
            <a:r>
              <a:rPr lang="en-US" sz="2400" dirty="0" smtClean="0">
                <a:latin typeface="Calibri" pitchFamily="34" charset="0"/>
              </a:rPr>
              <a:t>AR murmur appears (5-9 yrs)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LV </a:t>
            </a:r>
            <a:r>
              <a:rPr lang="en-US" u="sng" dirty="0" smtClean="0">
                <a:solidFill>
                  <a:srgbClr val="00B0F0"/>
                </a:solidFill>
                <a:sym typeface="Wingdings" pitchFamily="2" charset="2"/>
              </a:rPr>
              <a:t> RA shunt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876800" cy="5562600"/>
          </a:xfrm>
        </p:spPr>
        <p:txBody>
          <a:bodyPr/>
          <a:lstStyle/>
          <a:p>
            <a:r>
              <a:rPr lang="en-US" sz="2400" dirty="0" err="1" smtClean="0">
                <a:latin typeface="Calibri" pitchFamily="34" charset="0"/>
              </a:rPr>
              <a:t>Gerbode</a:t>
            </a:r>
            <a:r>
              <a:rPr lang="en-US" sz="2400" dirty="0" smtClean="0">
                <a:latin typeface="Calibri" pitchFamily="34" charset="0"/>
              </a:rPr>
              <a:t> defect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Shunt begins in </a:t>
            </a:r>
            <a:r>
              <a:rPr lang="en-US" sz="2400" dirty="0" err="1" smtClean="0">
                <a:latin typeface="Calibri" pitchFamily="34" charset="0"/>
              </a:rPr>
              <a:t>utero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Usually restrictive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Rightward thoracic position of murmur 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X ray – RA enlargement disproportionate to the size of pulmonary trunk</a:t>
            </a:r>
            <a:endParaRPr lang="en-IN" sz="2400" dirty="0" smtClean="0">
              <a:latin typeface="Calibri" pitchFamily="34" charset="0"/>
            </a:endParaRPr>
          </a:p>
          <a:p>
            <a:endParaRPr lang="en-IN" dirty="0"/>
          </a:p>
        </p:txBody>
      </p:sp>
      <p:pic>
        <p:nvPicPr>
          <p:cNvPr id="4" name="Picture 2" descr="I:\g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4495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           THANK YOU</a:t>
            </a:r>
            <a:endParaRPr lang="en-IN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b="1" u="sng" dirty="0" smtClean="0">
                <a:solidFill>
                  <a:srgbClr val="00B0F0"/>
                </a:solidFill>
              </a:rPr>
              <a:t>  Formation of the Cardiac Septa</a:t>
            </a:r>
          </a:p>
          <a:p>
            <a:pPr eaLnBrk="1" hangingPunct="1">
              <a:buFontTx/>
              <a:buNone/>
            </a:pPr>
            <a:r>
              <a:rPr lang="en-US" altLang="zh-CN" u="sng" dirty="0" smtClean="0"/>
              <a:t>       </a:t>
            </a:r>
            <a:endParaRPr lang="zh-CN" altLang="en-US" u="sng" dirty="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38200" y="17526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/>
              <a:t>The </a:t>
            </a:r>
            <a:r>
              <a:rPr lang="en-US" altLang="zh-CN" sz="3200" dirty="0" err="1"/>
              <a:t>Atrioventricular</a:t>
            </a:r>
            <a:r>
              <a:rPr lang="en-US" altLang="zh-CN" sz="3200" dirty="0"/>
              <a:t> (AV) septum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 err="1"/>
              <a:t>Atrial</a:t>
            </a:r>
            <a:r>
              <a:rPr lang="en-US" altLang="zh-CN" sz="3200" dirty="0"/>
              <a:t> septum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 err="1"/>
              <a:t>Interventricular</a:t>
            </a:r>
            <a:r>
              <a:rPr lang="en-US" altLang="zh-CN" sz="3200" dirty="0"/>
              <a:t> septum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 dirty="0" err="1"/>
              <a:t>Aorticopulmonary</a:t>
            </a:r>
            <a:r>
              <a:rPr lang="en-US" altLang="zh-CN" sz="3200" dirty="0"/>
              <a:t> septum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</TotalTime>
  <Words>2347</Words>
  <Application>Microsoft Office PowerPoint</Application>
  <PresentationFormat>On-screen Show (4:3)</PresentationFormat>
  <Paragraphs>349</Paragraphs>
  <Slides>62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Technic</vt:lpstr>
      <vt:lpstr>DEVELOPMENT OF INTERATRIAL AND INTERVENTRICULAR SEPTUM     himanshu gupta</vt:lpstr>
      <vt:lpstr>Introduction to development of the heart</vt:lpstr>
      <vt:lpstr>The Heart Tube</vt:lpstr>
      <vt:lpstr>Slide 4</vt:lpstr>
      <vt:lpstr>Folding of the heart tube</vt:lpstr>
      <vt:lpstr>FORMATION OF CARDIAC SEPTA</vt:lpstr>
      <vt:lpstr>Slide 7</vt:lpstr>
      <vt:lpstr>Slide 8</vt:lpstr>
      <vt:lpstr>Slide 9</vt:lpstr>
      <vt:lpstr>Molecular regulation of septal development</vt:lpstr>
      <vt:lpstr>Slide 11</vt:lpstr>
      <vt:lpstr>Partitioning of the   primitive Heart </vt:lpstr>
      <vt:lpstr>Slide 13</vt:lpstr>
      <vt:lpstr>Formation of the Interatrial septum.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Features of the interatrial septum</vt:lpstr>
      <vt:lpstr>Slide 23</vt:lpstr>
      <vt:lpstr>Slide 24</vt:lpstr>
      <vt:lpstr>Ventricular Septum</vt:lpstr>
      <vt:lpstr>Development of muscular part of IVS:</vt:lpstr>
      <vt:lpstr>Slide 27</vt:lpstr>
      <vt:lpstr>Slide 28</vt:lpstr>
      <vt:lpstr>Slide 29</vt:lpstr>
      <vt:lpstr>Slide 30</vt:lpstr>
      <vt:lpstr>Slide 31</vt:lpstr>
      <vt:lpstr>Slide 32</vt:lpstr>
      <vt:lpstr>Atrial Septal Defects</vt:lpstr>
      <vt:lpstr>Slide 34</vt:lpstr>
      <vt:lpstr>Introduction</vt:lpstr>
      <vt:lpstr>Introduction</vt:lpstr>
      <vt:lpstr>Classification</vt:lpstr>
      <vt:lpstr>Slide 38</vt:lpstr>
      <vt:lpstr>Slide 39</vt:lpstr>
      <vt:lpstr>Slide 40</vt:lpstr>
      <vt:lpstr>Slide 41</vt:lpstr>
      <vt:lpstr>Coronary Sinus Septal Defects</vt:lpstr>
      <vt:lpstr>Patent Foramen Ovale</vt:lpstr>
      <vt:lpstr>Other congenital anomalies</vt:lpstr>
      <vt:lpstr>Slide 45</vt:lpstr>
      <vt:lpstr>Slide 46</vt:lpstr>
      <vt:lpstr>Cor Triatriatum Sinister</vt:lpstr>
      <vt:lpstr>VENTRICULAR SEPTAL DEFECT</vt:lpstr>
      <vt:lpstr>Slide 49</vt:lpstr>
      <vt:lpstr> Classification</vt:lpstr>
      <vt:lpstr>Location of VSDs</vt:lpstr>
      <vt:lpstr>Types of VSD  </vt:lpstr>
      <vt:lpstr>Small VSD in infancy</vt:lpstr>
      <vt:lpstr>Medium sized VSD </vt:lpstr>
      <vt:lpstr>Large VSD     </vt:lpstr>
      <vt:lpstr>Hemodynamic classification </vt:lpstr>
      <vt:lpstr>Natural history</vt:lpstr>
      <vt:lpstr>Slide 58</vt:lpstr>
      <vt:lpstr>Mechanisms of closure</vt:lpstr>
      <vt:lpstr>VSD with AR</vt:lpstr>
      <vt:lpstr>LV  RA shunt </vt:lpstr>
      <vt:lpstr>Slide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INTERATRIAL AND INTERVENTRICULAR SEPTUM</dc:title>
  <dc:creator>himanshu</dc:creator>
  <cp:lastModifiedBy>himanshu</cp:lastModifiedBy>
  <cp:revision>19</cp:revision>
  <dcterms:created xsi:type="dcterms:W3CDTF">2006-08-16T00:00:00Z</dcterms:created>
  <dcterms:modified xsi:type="dcterms:W3CDTF">2016-01-20T18:14:59Z</dcterms:modified>
</cp:coreProperties>
</file>